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13"/>
  </p:notesMasterIdLst>
  <p:sldIdLst>
    <p:sldId id="281" r:id="rId3"/>
    <p:sldId id="275" r:id="rId4"/>
    <p:sldId id="276" r:id="rId5"/>
    <p:sldId id="277" r:id="rId6"/>
    <p:sldId id="278" r:id="rId7"/>
    <p:sldId id="279" r:id="rId8"/>
    <p:sldId id="280" r:id="rId9"/>
    <p:sldId id="267" r:id="rId10"/>
    <p:sldId id="273" r:id="rId11"/>
    <p:sldId id="274" r:id="rId1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12" autoAdjust="0"/>
    <p:restoredTop sz="94660"/>
  </p:normalViewPr>
  <p:slideViewPr>
    <p:cSldViewPr snapToGrid="0">
      <p:cViewPr>
        <p:scale>
          <a:sx n="123" d="100"/>
          <a:sy n="123" d="100"/>
        </p:scale>
        <p:origin x="-7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69090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09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37684" y="992767"/>
            <a:ext cx="9230651" cy="27368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6100"/>
            </a:lvl1pPr>
            <a:lvl2pPr lvl="1" algn="ctr">
              <a:spcBef>
                <a:spcPts val="0"/>
              </a:spcBef>
              <a:buSzPct val="100000"/>
              <a:defRPr sz="6100"/>
            </a:lvl2pPr>
            <a:lvl3pPr lvl="2" algn="ctr">
              <a:spcBef>
                <a:spcPts val="0"/>
              </a:spcBef>
              <a:buSzPct val="100000"/>
              <a:defRPr sz="6100"/>
            </a:lvl3pPr>
            <a:lvl4pPr lvl="3" algn="ctr">
              <a:spcBef>
                <a:spcPts val="0"/>
              </a:spcBef>
              <a:buSzPct val="100000"/>
              <a:defRPr sz="6100"/>
            </a:lvl4pPr>
            <a:lvl5pPr lvl="4" algn="ctr">
              <a:spcBef>
                <a:spcPts val="0"/>
              </a:spcBef>
              <a:buSzPct val="100000"/>
              <a:defRPr sz="6100"/>
            </a:lvl5pPr>
            <a:lvl6pPr lvl="5" algn="ctr">
              <a:spcBef>
                <a:spcPts val="0"/>
              </a:spcBef>
              <a:buSzPct val="100000"/>
              <a:defRPr sz="6100"/>
            </a:lvl6pPr>
            <a:lvl7pPr lvl="6" algn="ctr">
              <a:spcBef>
                <a:spcPts val="0"/>
              </a:spcBef>
              <a:buSzPct val="100000"/>
              <a:defRPr sz="6100"/>
            </a:lvl7pPr>
            <a:lvl8pPr lvl="7" algn="ctr">
              <a:spcBef>
                <a:spcPts val="0"/>
              </a:spcBef>
              <a:buSzPct val="100000"/>
              <a:defRPr sz="6100"/>
            </a:lvl8pPr>
            <a:lvl9pPr lvl="8" algn="ctr">
              <a:spcBef>
                <a:spcPts val="0"/>
              </a:spcBef>
              <a:buSzPct val="100000"/>
              <a:defRPr sz="61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37676" y="3778833"/>
            <a:ext cx="9230651" cy="10568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17" y="5457852"/>
            <a:ext cx="1543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747200" y="0"/>
            <a:ext cx="31588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fr-FR" sz="1900" kern="1200" dirty="0" smtClean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0521" y="1579034"/>
            <a:ext cx="9224961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0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0521" y="1579034"/>
            <a:ext cx="9224961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43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0519" y="357719"/>
            <a:ext cx="5230873" cy="3069165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6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6284121" y="355602"/>
            <a:ext cx="3281361" cy="45381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6579" y="3605525"/>
            <a:ext cx="5233785" cy="1288208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212338" indent="-212338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77298" indent="-223866" algn="l">
              <a:spcBef>
                <a:spcPts val="394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696940" indent="-202746" algn="l">
              <a:spcBef>
                <a:spcPts val="28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937701" indent="-223866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39664" y="5645152"/>
            <a:ext cx="663840" cy="817033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100" kern="1200">
                <a:latin typeface="Helvetica 75 Bold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908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0521" y="357718"/>
            <a:ext cx="9224961" cy="5708649"/>
          </a:xfrm>
        </p:spPr>
        <p:txBody>
          <a:bodyPr/>
          <a:lstStyle>
            <a:lvl1pPr>
              <a:spcBef>
                <a:spcPts val="0"/>
              </a:spcBef>
              <a:defRPr sz="3500"/>
            </a:lvl1pPr>
            <a:lvl2pPr marL="420951" indent="-420951">
              <a:spcBef>
                <a:spcPts val="0"/>
              </a:spcBef>
              <a:buClrTx/>
              <a:buSzPct val="100000"/>
              <a:buFont typeface="+mj-lt"/>
              <a:buAutoNum type="arabicPeriod"/>
              <a:defRPr sz="3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71175" y="6332197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900" kern="1200" dirty="0" smtClean="0">
                <a:solidFill>
                  <a:srgbClr val="FF7900"/>
                </a:solidFill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lang="fr-FR" sz="900" kern="1200" dirty="0">
              <a:solidFill>
                <a:srgbClr val="FF7900"/>
              </a:solidFill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18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39917" y="357718"/>
            <a:ext cx="660490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6500" baseline="0"/>
            </a:lvl1pPr>
            <a:lvl2pPr>
              <a:lnSpc>
                <a:spcPct val="85000"/>
              </a:lnSpc>
              <a:spcBef>
                <a:spcPts val="0"/>
              </a:spcBef>
              <a:defRPr sz="6500"/>
            </a:lvl2pPr>
            <a:lvl3pPr>
              <a:defRPr sz="6500"/>
            </a:lvl3pPr>
            <a:lvl4pPr>
              <a:defRPr sz="6500"/>
            </a:lvl4pPr>
            <a:lvl5pPr>
              <a:defRPr sz="6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71175" y="6332197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900" kern="1200" dirty="0" smtClean="0">
                <a:solidFill>
                  <a:srgbClr val="FF7900"/>
                </a:solidFill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lang="fr-FR" sz="900" kern="1200" dirty="0">
              <a:solidFill>
                <a:srgbClr val="FF7900"/>
              </a:solidFill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98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0519" y="1579035"/>
            <a:ext cx="4297508" cy="4487332"/>
          </a:xfrm>
        </p:spPr>
        <p:txBody>
          <a:bodyPr>
            <a:normAutofit/>
          </a:bodyPr>
          <a:lstStyle>
            <a:lvl1pPr>
              <a:defRPr sz="1600" baseline="0"/>
            </a:lvl1pPr>
            <a:lvl2pPr>
              <a:defRPr sz="1600" baseline="0">
                <a:solidFill>
                  <a:schemeClr val="tx1"/>
                </a:solidFill>
              </a:defRPr>
            </a:lvl2pPr>
            <a:lvl3pPr>
              <a:defRPr sz="16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600" baseline="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270196" y="1578264"/>
            <a:ext cx="4295287" cy="44858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71175" y="6332197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900" kern="1200" dirty="0" smtClean="0">
                <a:solidFill>
                  <a:srgbClr val="FF7900"/>
                </a:solidFill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lang="fr-FR" sz="900" kern="1200" dirty="0">
              <a:solidFill>
                <a:srgbClr val="FF7900"/>
              </a:solidFill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25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r-FR" noProof="0" dirty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42188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73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71175" y="6332197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900" kern="1200" dirty="0" smtClean="0">
                <a:solidFill>
                  <a:srgbClr val="FF7900"/>
                </a:solidFill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lang="fr-FR" sz="900" kern="1200" dirty="0">
              <a:solidFill>
                <a:srgbClr val="FF7900"/>
              </a:solidFill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89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37676" y="2867801"/>
            <a:ext cx="9230651" cy="11224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37676" y="593367"/>
            <a:ext cx="9230651" cy="7636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37675" y="1536633"/>
            <a:ext cx="4333225" cy="4555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5235100" y="1536633"/>
            <a:ext cx="4333225" cy="4555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37676" y="593367"/>
            <a:ext cx="9230651" cy="7636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37675" y="740800"/>
            <a:ext cx="3042000" cy="10076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>
              <a:spcBef>
                <a:spcPts val="0"/>
              </a:spcBef>
              <a:buSzPct val="100000"/>
              <a:defRPr sz="2800"/>
            </a:lvl1pPr>
            <a:lvl2pPr lvl="1">
              <a:spcBef>
                <a:spcPts val="0"/>
              </a:spcBef>
              <a:buSzPct val="100000"/>
              <a:defRPr sz="2800"/>
            </a:lvl2pPr>
            <a:lvl3pPr lvl="2">
              <a:spcBef>
                <a:spcPts val="0"/>
              </a:spcBef>
              <a:buSzPct val="100000"/>
              <a:defRPr sz="2800"/>
            </a:lvl3pPr>
            <a:lvl4pPr lvl="3">
              <a:spcBef>
                <a:spcPts val="0"/>
              </a:spcBef>
              <a:buSzPct val="100000"/>
              <a:defRPr sz="2800"/>
            </a:lvl4pPr>
            <a:lvl5pPr lvl="4">
              <a:spcBef>
                <a:spcPts val="0"/>
              </a:spcBef>
              <a:buSzPct val="100000"/>
              <a:defRPr sz="2800"/>
            </a:lvl5pPr>
            <a:lvl6pPr lvl="5">
              <a:spcBef>
                <a:spcPts val="0"/>
              </a:spcBef>
              <a:buSzPct val="100000"/>
              <a:defRPr sz="2800"/>
            </a:lvl6pPr>
            <a:lvl7pPr lvl="6">
              <a:spcBef>
                <a:spcPts val="0"/>
              </a:spcBef>
              <a:buSzPct val="100000"/>
              <a:defRPr sz="2800"/>
            </a:lvl7pPr>
            <a:lvl8pPr lvl="7">
              <a:spcBef>
                <a:spcPts val="0"/>
              </a:spcBef>
              <a:buSzPct val="100000"/>
              <a:defRPr sz="2800"/>
            </a:lvl8pPr>
            <a:lvl9pPr lvl="8">
              <a:spcBef>
                <a:spcPts val="0"/>
              </a:spcBef>
              <a:buSzPct val="100000"/>
              <a:defRPr sz="2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37675" y="1852800"/>
            <a:ext cx="3042000" cy="4239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531104" y="600200"/>
            <a:ext cx="6898451" cy="54544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spcBef>
                <a:spcPts val="0"/>
              </a:spcBef>
              <a:buSzPct val="100000"/>
              <a:defRPr sz="5600"/>
            </a:lvl1pPr>
            <a:lvl2pPr lvl="1">
              <a:spcBef>
                <a:spcPts val="0"/>
              </a:spcBef>
              <a:buSzPct val="100000"/>
              <a:defRPr sz="5600"/>
            </a:lvl2pPr>
            <a:lvl3pPr lvl="2">
              <a:spcBef>
                <a:spcPts val="0"/>
              </a:spcBef>
              <a:buSzPct val="100000"/>
              <a:defRPr sz="5600"/>
            </a:lvl3pPr>
            <a:lvl4pPr lvl="3">
              <a:spcBef>
                <a:spcPts val="0"/>
              </a:spcBef>
              <a:buSzPct val="100000"/>
              <a:defRPr sz="5600"/>
            </a:lvl4pPr>
            <a:lvl5pPr lvl="4">
              <a:spcBef>
                <a:spcPts val="0"/>
              </a:spcBef>
              <a:buSzPct val="100000"/>
              <a:defRPr sz="5600"/>
            </a:lvl5pPr>
            <a:lvl6pPr lvl="5">
              <a:spcBef>
                <a:spcPts val="0"/>
              </a:spcBef>
              <a:buSzPct val="100000"/>
              <a:defRPr sz="5600"/>
            </a:lvl6pPr>
            <a:lvl7pPr lvl="6">
              <a:spcBef>
                <a:spcPts val="0"/>
              </a:spcBef>
              <a:buSzPct val="100000"/>
              <a:defRPr sz="5600"/>
            </a:lvl7pPr>
            <a:lvl8pPr lvl="7">
              <a:spcBef>
                <a:spcPts val="0"/>
              </a:spcBef>
              <a:buSzPct val="100000"/>
              <a:defRPr sz="5600"/>
            </a:lvl8pPr>
            <a:lvl9pPr lvl="8">
              <a:spcBef>
                <a:spcPts val="0"/>
              </a:spcBef>
              <a:buSzPct val="100000"/>
              <a:defRPr sz="5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953000" y="-167"/>
            <a:ext cx="4953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107269" tIns="107269" rIns="107269" bIns="107269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87626" y="1644233"/>
            <a:ext cx="4382300" cy="19764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4900"/>
            </a:lvl1pPr>
            <a:lvl2pPr lvl="1" algn="ctr">
              <a:spcBef>
                <a:spcPts val="0"/>
              </a:spcBef>
              <a:buSzPct val="100000"/>
              <a:defRPr sz="4900"/>
            </a:lvl2pPr>
            <a:lvl3pPr lvl="2" algn="ctr">
              <a:spcBef>
                <a:spcPts val="0"/>
              </a:spcBef>
              <a:buSzPct val="100000"/>
              <a:defRPr sz="4900"/>
            </a:lvl3pPr>
            <a:lvl4pPr lvl="3" algn="ctr">
              <a:spcBef>
                <a:spcPts val="0"/>
              </a:spcBef>
              <a:buSzPct val="100000"/>
              <a:defRPr sz="4900"/>
            </a:lvl4pPr>
            <a:lvl5pPr lvl="4" algn="ctr">
              <a:spcBef>
                <a:spcPts val="0"/>
              </a:spcBef>
              <a:buSzPct val="100000"/>
              <a:defRPr sz="4900"/>
            </a:lvl5pPr>
            <a:lvl6pPr lvl="5" algn="ctr">
              <a:spcBef>
                <a:spcPts val="0"/>
              </a:spcBef>
              <a:buSzPct val="100000"/>
              <a:defRPr sz="4900"/>
            </a:lvl6pPr>
            <a:lvl7pPr lvl="6" algn="ctr">
              <a:spcBef>
                <a:spcPts val="0"/>
              </a:spcBef>
              <a:buSzPct val="100000"/>
              <a:defRPr sz="4900"/>
            </a:lvl7pPr>
            <a:lvl8pPr lvl="7" algn="ctr">
              <a:spcBef>
                <a:spcPts val="0"/>
              </a:spcBef>
              <a:buSzPct val="100000"/>
              <a:defRPr sz="4900"/>
            </a:lvl8pPr>
            <a:lvl9pPr lvl="8" algn="ctr">
              <a:spcBef>
                <a:spcPts val="0"/>
              </a:spcBef>
              <a:buSzPct val="100000"/>
              <a:defRPr sz="49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87626" y="3737435"/>
            <a:ext cx="4382300" cy="16468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5351127" y="965433"/>
            <a:ext cx="4156751" cy="49268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37675" y="5640767"/>
            <a:ext cx="6498700" cy="8068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37676" y="1474833"/>
            <a:ext cx="9230651" cy="26180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14100"/>
            </a:lvl1pPr>
            <a:lvl2pPr lvl="1" algn="ctr">
              <a:spcBef>
                <a:spcPts val="0"/>
              </a:spcBef>
              <a:buSzPct val="100000"/>
              <a:defRPr sz="14100"/>
            </a:lvl2pPr>
            <a:lvl3pPr lvl="2" algn="ctr">
              <a:spcBef>
                <a:spcPts val="0"/>
              </a:spcBef>
              <a:buSzPct val="100000"/>
              <a:defRPr sz="14100"/>
            </a:lvl3pPr>
            <a:lvl4pPr lvl="3" algn="ctr">
              <a:spcBef>
                <a:spcPts val="0"/>
              </a:spcBef>
              <a:buSzPct val="100000"/>
              <a:defRPr sz="14100"/>
            </a:lvl4pPr>
            <a:lvl5pPr lvl="4" algn="ctr">
              <a:spcBef>
                <a:spcPts val="0"/>
              </a:spcBef>
              <a:buSzPct val="100000"/>
              <a:defRPr sz="14100"/>
            </a:lvl5pPr>
            <a:lvl6pPr lvl="5" algn="ctr">
              <a:spcBef>
                <a:spcPts val="0"/>
              </a:spcBef>
              <a:buSzPct val="100000"/>
              <a:defRPr sz="14100"/>
            </a:lvl6pPr>
            <a:lvl7pPr lvl="6" algn="ctr">
              <a:spcBef>
                <a:spcPts val="0"/>
              </a:spcBef>
              <a:buSzPct val="100000"/>
              <a:defRPr sz="14100"/>
            </a:lvl7pPr>
            <a:lvl8pPr lvl="7" algn="ctr">
              <a:spcBef>
                <a:spcPts val="0"/>
              </a:spcBef>
              <a:buSzPct val="100000"/>
              <a:defRPr sz="14100"/>
            </a:lvl8pPr>
            <a:lvl9pPr lvl="8" algn="ctr">
              <a:spcBef>
                <a:spcPts val="0"/>
              </a:spcBef>
              <a:buSzPct val="100000"/>
              <a:defRPr sz="141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37676" y="4202967"/>
            <a:ext cx="9230651" cy="17344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fr" smtClean="0"/>
              <a:pPr/>
              <a:t>‹N°›</a:t>
            </a:fld>
            <a:endParaRPr lang="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37676" y="593367"/>
            <a:ext cx="9230651" cy="7636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37676" y="1536633"/>
            <a:ext cx="9230651" cy="45552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9178497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ctr" anchorCtr="0">
            <a:noAutofit/>
          </a:bodyPr>
          <a:lstStyle/>
          <a:p>
            <a:pPr algn="r"/>
            <a:fld id="{00000000-1234-1234-1234-123412341234}" type="slidenum">
              <a:rPr lang="fr" sz="1200" smtClean="0">
                <a:solidFill>
                  <a:schemeClr val="dk2"/>
                </a:solidFill>
              </a:rPr>
              <a:pPr algn="r"/>
              <a:t>‹N°›</a:t>
            </a:fld>
            <a:endParaRPr lang="fr" sz="12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0521" y="356659"/>
            <a:ext cx="9224961" cy="9916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521" y="1579034"/>
            <a:ext cx="9224961" cy="44873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9267555" y="6066369"/>
            <a:ext cx="297928" cy="446615"/>
          </a:xfrm>
          <a:prstGeom prst="rect">
            <a:avLst/>
          </a:prstGeom>
        </p:spPr>
        <p:txBody>
          <a:bodyPr wrap="square" lIns="8448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Aft>
                <a:spcPts val="1408"/>
              </a:spcAft>
              <a:buClr>
                <a:srgbClr val="FFFFFF"/>
              </a:buClr>
              <a:defRPr/>
            </a:pPr>
            <a:fld id="{8702007A-2642-4DC4-A457-FD791426C840}" type="slidenum">
              <a:rPr sz="900">
                <a:solidFill>
                  <a:srgbClr val="000000"/>
                </a:solidFill>
                <a:latin typeface="Helvetica 75 Bold" panose="020B0804020202020204" pitchFamily="34" charset="0"/>
              </a:rPr>
              <a:pPr>
                <a:lnSpc>
                  <a:spcPct val="85000"/>
                </a:lnSpc>
                <a:spcAft>
                  <a:spcPts val="1408"/>
                </a:spcAft>
                <a:buClr>
                  <a:srgbClr val="FFFFFF"/>
                </a:buClr>
                <a:defRPr/>
              </a:pPr>
              <a:t>‹N°›</a:t>
            </a:fld>
            <a:endParaRPr sz="900">
              <a:solidFill>
                <a:srgbClr val="000000"/>
              </a:solidFill>
              <a:latin typeface="Helvetica 75 Bold" panose="020B08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19" y="5632576"/>
            <a:ext cx="951785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4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1072866" rtl="0" eaLnBrk="1" latinLnBrk="0" hangingPunct="1">
        <a:lnSpc>
          <a:spcPct val="90000"/>
        </a:lnSpc>
        <a:spcBef>
          <a:spcPct val="0"/>
        </a:spcBef>
        <a:buNone/>
        <a:defRPr sz="2300" kern="1200" spc="-23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1072866" rtl="0" eaLnBrk="1" latinLnBrk="0" hangingPunct="1">
        <a:lnSpc>
          <a:spcPct val="90000"/>
        </a:lnSpc>
        <a:spcBef>
          <a:spcPts val="704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600" kern="1200" spc="-23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1072866" rtl="0" eaLnBrk="1" latinLnBrk="0" hangingPunct="1">
        <a:lnSpc>
          <a:spcPct val="90000"/>
        </a:lnSpc>
        <a:spcBef>
          <a:spcPts val="704"/>
        </a:spcBef>
        <a:buClr>
          <a:schemeClr val="bg1"/>
        </a:buClr>
        <a:buSzPct val="25000"/>
        <a:buFont typeface="Calibri" panose="020F0502020204030204" pitchFamily="34" charset="0"/>
        <a:buNone/>
        <a:defRPr sz="1600" kern="1200" spc="-23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212338" indent="-212338" algn="l" defTabSz="1072866" rtl="0" eaLnBrk="1" latinLnBrk="0" hangingPunct="1">
        <a:lnSpc>
          <a:spcPct val="90000"/>
        </a:lnSpc>
        <a:spcBef>
          <a:spcPts val="704"/>
        </a:spcBef>
        <a:buClr>
          <a:schemeClr val="bg2"/>
        </a:buClr>
        <a:buFont typeface="Wingdings" panose="05000000000000000000" pitchFamily="2" charset="2"/>
        <a:buChar char="§"/>
        <a:defRPr sz="1600" kern="1200" spc="-23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78692" indent="-223514" algn="l" defTabSz="1072866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600" kern="1200" spc="-23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698481" indent="-203025" algn="l" defTabSz="1072866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600" kern="1200" spc="-23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938757" indent="-223514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62" y="214166"/>
            <a:ext cx="8496946" cy="5239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867546" y="5987685"/>
            <a:ext cx="64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SUPERCODEURS St Laurent du Médoc </a:t>
            </a:r>
            <a:r>
              <a:rPr lang="fr-FR" sz="2000" smtClean="0"/>
              <a:t>4 Juin 2019</a:t>
            </a:r>
            <a:endParaRPr lang="fr-FR" sz="2000" dirty="0"/>
          </a:p>
        </p:txBody>
      </p:sp>
      <p:sp>
        <p:nvSpPr>
          <p:cNvPr id="3" name="AutoShape 4" descr="Résultat de recherche d'images pour &quot;orange&quot;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323" y="5540644"/>
            <a:ext cx="1065024" cy="106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24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369302" y="404674"/>
            <a:ext cx="8863400" cy="9840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/>
              <a:t>DÉFI </a:t>
            </a:r>
            <a:r>
              <a:rPr lang="fr-FR" sz="4000" b="1" dirty="0" smtClean="0"/>
              <a:t>«</a:t>
            </a:r>
            <a:r>
              <a:rPr lang="fr-FR" sz="4000" b="1" dirty="0"/>
              <a:t>L</a:t>
            </a:r>
            <a:r>
              <a:rPr lang="fr" sz="4000" b="1" dirty="0"/>
              <a:t>abyrinthe en </a:t>
            </a:r>
            <a:r>
              <a:rPr lang="fr" sz="4000" b="1" dirty="0" smtClean="0"/>
              <a:t>bois</a:t>
            </a:r>
            <a:r>
              <a:rPr lang="fr-FR" sz="4000" b="1" dirty="0" smtClean="0"/>
              <a:t>»</a:t>
            </a:r>
            <a:endParaRPr lang="fr-FR" sz="4000" b="1" dirty="0"/>
          </a:p>
        </p:txBody>
      </p:sp>
      <p:sp>
        <p:nvSpPr>
          <p:cNvPr id="147" name="Shape 147"/>
          <p:cNvSpPr txBox="1"/>
          <p:nvPr/>
        </p:nvSpPr>
        <p:spPr>
          <a:xfrm>
            <a:off x="390839" y="1536813"/>
            <a:ext cx="678730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pPr marL="268217">
              <a:spcAft>
                <a:spcPts val="1173"/>
              </a:spcAft>
            </a:pPr>
            <a:r>
              <a:rPr lang="fr-FR" sz="1800" dirty="0" smtClean="0"/>
              <a:t>P</a:t>
            </a:r>
            <a:r>
              <a:rPr lang="fr" sz="1800" dirty="0" smtClean="0"/>
              <a:t>rogramme Thymio pour qu’il sorte du labyrinthe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Choisir une couleur pour le robot différente des autres robots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-FR" sz="1800" dirty="0" smtClean="0"/>
              <a:t>Si le robot détecte un mur sur son capteur de coté, tourner dans le bon sens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-FR" sz="1800" dirty="0" smtClean="0"/>
              <a:t>Si le robot détecte un mur en face, reculer (de travers)</a:t>
            </a:r>
            <a:endParaRPr lang="fr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402" y="2937367"/>
            <a:ext cx="2090657" cy="372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97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8" y="606915"/>
            <a:ext cx="7570473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/>
              <a:t>DÉFI « CHIEN DE GARDE »</a:t>
            </a:r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r>
              <a:rPr lang="fr-FR" sz="1800" dirty="0" smtClean="0"/>
              <a:t>Programme </a:t>
            </a:r>
            <a:r>
              <a:rPr lang="fr-FR" sz="1800" dirty="0"/>
              <a:t>Thymio pour qu’il se transforme en chien de garde :</a:t>
            </a:r>
          </a:p>
          <a:p>
            <a:r>
              <a:rPr lang="fr-FR" sz="1800" dirty="0"/>
              <a:t>• s’il voit quelque chose s’approcher de lui, il doit faire du bruit et devenir tout</a:t>
            </a:r>
          </a:p>
          <a:p>
            <a:r>
              <a:rPr lang="fr-FR" sz="1800" dirty="0"/>
              <a:t>rouge</a:t>
            </a:r>
          </a:p>
          <a:p>
            <a:r>
              <a:rPr lang="fr-FR" sz="1800" dirty="0"/>
              <a:t>• s’il est seul, il doit redevenir silencieux et blanc</a:t>
            </a:r>
            <a:r>
              <a:rPr lang="fr-FR" sz="1800" dirty="0" smtClean="0"/>
              <a:t>.</a:t>
            </a:r>
            <a:endParaRPr lang="fr-FR" sz="1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2" y="2936928"/>
            <a:ext cx="1887781" cy="3811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9" y="467430"/>
            <a:ext cx="812548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DÉFI </a:t>
            </a:r>
            <a:r>
              <a:rPr lang="fr-FR" sz="4000" b="1" dirty="0"/>
              <a:t>« AIDE AU PILOTAGE »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Programme </a:t>
            </a:r>
            <a:r>
              <a:rPr lang="fr-FR" dirty="0"/>
              <a:t>Thymio pour pouvoir le piloter sans danger :</a:t>
            </a:r>
          </a:p>
          <a:p>
            <a:r>
              <a:rPr lang="fr-FR" dirty="0"/>
              <a:t>• si on touche un de ses 4 boutons flèches, il doit se déplacer dans la direction</a:t>
            </a:r>
          </a:p>
          <a:p>
            <a:r>
              <a:rPr lang="fr-FR" dirty="0"/>
              <a:t>indiquée</a:t>
            </a:r>
          </a:p>
          <a:p>
            <a:r>
              <a:rPr lang="fr-FR" dirty="0"/>
              <a:t>• s’il s’approche d’un obstacle, il doit s’arrêter</a:t>
            </a:r>
          </a:p>
          <a:p>
            <a:r>
              <a:rPr lang="fr-FR" dirty="0"/>
              <a:t>• s’il arrive au bord de la table, il doit s’arrêter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669" y="3185755"/>
            <a:ext cx="2303095" cy="34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8" y="591417"/>
            <a:ext cx="9515162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DÉFI </a:t>
            </a:r>
            <a:r>
              <a:rPr lang="fr-FR" sz="4000" b="1" dirty="0"/>
              <a:t>« INSTRUMENT DE MUSIQUE »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Programme </a:t>
            </a:r>
            <a:r>
              <a:rPr lang="fr-FR" dirty="0"/>
              <a:t>Thymio pour qu’il se transforme en instrument de musique :</a:t>
            </a:r>
          </a:p>
          <a:p>
            <a:r>
              <a:rPr lang="fr-FR" dirty="0"/>
              <a:t>• si on approche sa main d’un capteur avant, il doit jouer une note de musique</a:t>
            </a:r>
          </a:p>
          <a:p>
            <a:r>
              <a:rPr lang="fr-FR" dirty="0"/>
              <a:t>(chacun des 5 capteurs doit jouer une note différente</a:t>
            </a:r>
            <a:r>
              <a:rPr lang="fr-FR" dirty="0" smtClean="0"/>
              <a:t>).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337" y="3970098"/>
            <a:ext cx="1649935" cy="2614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2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9" y="614664"/>
            <a:ext cx="678730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DÉFI </a:t>
            </a:r>
            <a:r>
              <a:rPr lang="fr-FR" sz="4000" b="1" dirty="0"/>
              <a:t>« BUZZER </a:t>
            </a:r>
            <a:r>
              <a:rPr lang="fr-FR" sz="4000" b="1" dirty="0" smtClean="0"/>
              <a:t>»</a:t>
            </a:r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/>
          </a:p>
          <a:p>
            <a:r>
              <a:rPr lang="fr-FR" dirty="0"/>
              <a:t>Programme Thymio pour qu’il se transforme en </a:t>
            </a:r>
            <a:r>
              <a:rPr lang="fr-FR" dirty="0" err="1"/>
              <a:t>buzzer</a:t>
            </a:r>
            <a:r>
              <a:rPr lang="fr-FR" dirty="0"/>
              <a:t> :</a:t>
            </a:r>
          </a:p>
          <a:p>
            <a:r>
              <a:rPr lang="fr-FR" dirty="0"/>
              <a:t>• si on tape sur Thymio, il doit jouer quelques notes et s’allumer</a:t>
            </a:r>
          </a:p>
          <a:p>
            <a:r>
              <a:rPr lang="fr-FR" dirty="0"/>
              <a:t>• si on touche le bouton central, il doit redevenir blanc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993" y="3332136"/>
            <a:ext cx="1985838" cy="336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650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9" y="599166"/>
            <a:ext cx="678730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DÉFI </a:t>
            </a:r>
            <a:r>
              <a:rPr lang="fr-FR" sz="4000" b="1" dirty="0"/>
              <a:t>« CAMÉLÉON </a:t>
            </a:r>
            <a:r>
              <a:rPr lang="fr-FR" sz="4000" b="1" dirty="0" smtClean="0"/>
              <a:t>»</a:t>
            </a:r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r>
              <a:rPr lang="fr-FR" dirty="0"/>
              <a:t>Programme Thymio pour qu’il se transforme en caméléon :</a:t>
            </a:r>
          </a:p>
          <a:p>
            <a:r>
              <a:rPr lang="fr-FR" dirty="0"/>
              <a:t>• s’il voit quelque chose autour de lui, il doit changer de couleur (chaque</a:t>
            </a:r>
          </a:p>
          <a:p>
            <a:r>
              <a:rPr lang="fr-FR" dirty="0"/>
              <a:t>capteur doit être associé à une couleur différente)</a:t>
            </a:r>
          </a:p>
          <a:p>
            <a:r>
              <a:rPr lang="fr-FR" dirty="0"/>
              <a:t>• s’il est seul, il doit redevenir blanc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2" y="2936928"/>
            <a:ext cx="1887781" cy="3811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90839" y="568170"/>
            <a:ext cx="678730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DÉFI </a:t>
            </a:r>
            <a:r>
              <a:rPr lang="fr-FR" sz="4000" b="1" dirty="0"/>
              <a:t>« MEILLEUR AMI </a:t>
            </a:r>
            <a:r>
              <a:rPr lang="fr-FR" sz="4000" b="1" dirty="0" smtClean="0"/>
              <a:t>»</a:t>
            </a:r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/>
          </a:p>
          <a:p>
            <a:r>
              <a:rPr lang="fr-FR" dirty="0"/>
              <a:t>Programme Thymio pour qu’il devienne ton meilleur ami et te suive partout :</a:t>
            </a:r>
          </a:p>
          <a:p>
            <a:r>
              <a:rPr lang="fr-FR" dirty="0"/>
              <a:t>• si on approche sa main (devant ou derrière), il doit se déplacer pour la suivre</a:t>
            </a:r>
            <a:endParaRPr lang="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402" y="2937367"/>
            <a:ext cx="2090657" cy="372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76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384800" y="203200"/>
            <a:ext cx="8863400" cy="9840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" sz="4000" b="1" dirty="0" smtClean="0"/>
              <a:t>D</a:t>
            </a:r>
            <a:r>
              <a:rPr lang="fr-FR" sz="4000" b="1" dirty="0" smtClean="0"/>
              <a:t>ÉFI « </a:t>
            </a:r>
            <a:r>
              <a:rPr lang="fr" sz="4000" b="1" dirty="0" smtClean="0"/>
              <a:t>Voiture autonome »</a:t>
            </a:r>
            <a:endParaRPr lang="fr" sz="4000" b="1" dirty="0"/>
          </a:p>
        </p:txBody>
      </p:sp>
      <p:sp>
        <p:nvSpPr>
          <p:cNvPr id="147" name="Shape 147"/>
          <p:cNvSpPr txBox="1"/>
          <p:nvPr/>
        </p:nvSpPr>
        <p:spPr>
          <a:xfrm>
            <a:off x="386399" y="1211349"/>
            <a:ext cx="6787300" cy="4042576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Choisir une couleur pour le robot différente des autres robots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Le robot doit </a:t>
            </a:r>
            <a:r>
              <a:rPr lang="fr" sz="1800" dirty="0"/>
              <a:t>suivre la ligne </a:t>
            </a:r>
            <a:r>
              <a:rPr lang="fr" sz="1800" dirty="0" smtClean="0"/>
              <a:t>noire</a:t>
            </a:r>
            <a:endParaRPr lang="fr" sz="1800" dirty="0"/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Le robot doit s’arrêter s’il </a:t>
            </a:r>
            <a:r>
              <a:rPr lang="fr" sz="1800" dirty="0"/>
              <a:t>voit un </a:t>
            </a:r>
            <a:r>
              <a:rPr lang="fr" sz="1800" dirty="0" smtClean="0"/>
              <a:t>obstacle et s’allumer en rouge</a:t>
            </a:r>
            <a:endParaRPr lang="fr" sz="1800" dirty="0"/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Le robot doit redémarrer s’il </a:t>
            </a:r>
            <a:r>
              <a:rPr lang="fr" sz="1800" dirty="0"/>
              <a:t>n’y a plus d’obstacle devant </a:t>
            </a:r>
            <a:r>
              <a:rPr lang="fr" sz="1800" dirty="0" smtClean="0"/>
              <a:t>lui et reprendre sa couleur</a:t>
            </a:r>
            <a:endParaRPr lang="fr" sz="1800" dirty="0"/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-FR" sz="1800" dirty="0" smtClean="0"/>
              <a:t>F</a:t>
            </a:r>
            <a:r>
              <a:rPr lang="fr" sz="1800" dirty="0" smtClean="0"/>
              <a:t>aire accélérer le robot. S’il sort de la piste, le faire revenir dessus</a:t>
            </a:r>
            <a:endParaRPr lang="fr" sz="18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669" y="3185755"/>
            <a:ext cx="2303095" cy="34572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384800" y="373678"/>
            <a:ext cx="8863400" cy="9840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fr-FR" sz="4000" b="1" dirty="0" smtClean="0"/>
              <a:t>D</a:t>
            </a:r>
            <a:r>
              <a:rPr lang="fr-FR" sz="4000" b="1" dirty="0"/>
              <a:t>ÉFI</a:t>
            </a:r>
            <a:r>
              <a:rPr lang="fr-FR" sz="4000" b="1" dirty="0" smtClean="0"/>
              <a:t> « L</a:t>
            </a:r>
            <a:r>
              <a:rPr lang="fr" sz="4000" b="1" dirty="0"/>
              <a:t>abyrinthe </a:t>
            </a:r>
            <a:r>
              <a:rPr lang="fr" sz="4000" b="1" dirty="0" smtClean="0"/>
              <a:t>bandes noires »</a:t>
            </a:r>
            <a:endParaRPr lang="fr" sz="2800" b="1" dirty="0"/>
          </a:p>
          <a:p>
            <a:endParaRPr lang="fr" sz="3500" dirty="0"/>
          </a:p>
        </p:txBody>
      </p:sp>
      <p:sp>
        <p:nvSpPr>
          <p:cNvPr id="147" name="Shape 147"/>
          <p:cNvSpPr txBox="1"/>
          <p:nvPr/>
        </p:nvSpPr>
        <p:spPr>
          <a:xfrm>
            <a:off x="445083" y="1552312"/>
            <a:ext cx="6787300" cy="3797187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>
            <a:noAutofit/>
          </a:bodyPr>
          <a:lstStyle/>
          <a:p>
            <a:pPr marL="268217">
              <a:spcAft>
                <a:spcPts val="1173"/>
              </a:spcAft>
            </a:pPr>
            <a:r>
              <a:rPr lang="fr-FR" sz="1800" dirty="0"/>
              <a:t>P</a:t>
            </a:r>
            <a:r>
              <a:rPr lang="fr" sz="1800" dirty="0"/>
              <a:t>rogramme Thymio pour qu’il sorte du </a:t>
            </a:r>
            <a:r>
              <a:rPr lang="fr" sz="1800" dirty="0" smtClean="0"/>
              <a:t>labyrinthe </a:t>
            </a:r>
            <a:r>
              <a:rPr lang="fr" sz="1800" dirty="0"/>
              <a:t>sans jamais franchir entièrement les bords noirs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Choisir une couleur pour le robot différente des autres robots</a:t>
            </a:r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-FR" sz="1800" dirty="0" smtClean="0"/>
              <a:t>Choisir un coté à suivre, programmer le robot pour suivre ce coté</a:t>
            </a:r>
            <a:endParaRPr lang="fr" sz="1800" dirty="0"/>
          </a:p>
          <a:p>
            <a:pPr marL="536433" indent="-268216">
              <a:spcAft>
                <a:spcPts val="1173"/>
              </a:spcAft>
              <a:buChar char="●"/>
            </a:pPr>
            <a:r>
              <a:rPr lang="fr" sz="1800" dirty="0" smtClean="0"/>
              <a:t>Le robot doit s’arrêter s’il se trouve face aux bords noirs et reculer (de travers)</a:t>
            </a:r>
            <a:endParaRPr lang="fr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337" y="3970098"/>
            <a:ext cx="1649935" cy="2614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2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R_template_interne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R_OBS-template_external.potx" id="{8E63A4C0-0D5B-4AB0-9B17-28650E3A1109}" vid="{213D95EF-7056-43E0-9767-0E799F788926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456</Words>
  <Application>Microsoft Office PowerPoint</Application>
  <PresentationFormat>Format A4 (210 x 297 mm)</PresentationFormat>
  <Paragraphs>67</Paragraphs>
  <Slides>10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Simple Light</vt:lpstr>
      <vt:lpstr>OFR_template_interne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cbarr_000</dc:creator>
  <cp:lastModifiedBy>CARREL-BILLIARD Alexis DTSI/DSI</cp:lastModifiedBy>
  <cp:revision>15</cp:revision>
  <dcterms:modified xsi:type="dcterms:W3CDTF">2019-05-23T09:21:39Z</dcterms:modified>
</cp:coreProperties>
</file>