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57" r:id="rId2"/>
    <p:sldId id="258" r:id="rId3"/>
    <p:sldId id="260" r:id="rId4"/>
    <p:sldId id="259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o poirier" initials="hp" lastIdx="2" clrIdx="0">
    <p:extLst>
      <p:ext uri="{19B8F6BF-5375-455C-9EA6-DF929625EA0E}">
        <p15:presenceInfo xmlns:p15="http://schemas.microsoft.com/office/powerpoint/2012/main" userId="hugo poir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E246C-BB3E-4CEA-A4F5-0A28921C35CE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CB4F9-A729-442D-B208-437B70515C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50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A57CC17-50F5-40C3-BABE-8170023C7EDE}" type="datetime1">
              <a:rPr lang="fr-FR" smtClean="0"/>
              <a:t>09/04/2021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7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A801-D146-4D97-B336-1B287FD9778D}" type="datetime1">
              <a:rPr lang="fr-FR" smtClean="0"/>
              <a:t>09/04/2021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25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B5DD-38B1-4F4C-8092-80671F792041}" type="datetime1">
              <a:rPr lang="fr-FR" smtClean="0"/>
              <a:t>09/04/2021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96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70-99B9-44AB-8569-2CBE81E1CDD9}" type="datetime1">
              <a:rPr lang="fr-FR" smtClean="0"/>
              <a:t>09/04/2021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988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D06-6DC3-463E-AD45-7488F4B58CE1}" type="datetime1">
              <a:rPr lang="fr-FR" smtClean="0"/>
              <a:t>09/04/2021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06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E7BD-6ADA-490C-9076-6FE7F5A21AE6}" type="datetime1">
              <a:rPr lang="fr-FR" smtClean="0"/>
              <a:t>09/04/2021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43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FE0A-2934-423F-856E-F1A522841DD8}" type="datetime1">
              <a:rPr lang="fr-FR" smtClean="0"/>
              <a:t>09/04/2021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41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2571-BC58-448A-B52C-1D176AEBE2A5}" type="datetime1">
              <a:rPr lang="fr-FR" smtClean="0"/>
              <a:t>09/04/2021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291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5FFD-BA9A-40C1-9C8E-186B4C67440E}" type="datetime1">
              <a:rPr lang="fr-FR" smtClean="0"/>
              <a:t>09/04/2021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08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646C-3090-4C08-8454-EA7E0E4491A3}" type="datetime1">
              <a:rPr lang="fr-FR" smtClean="0"/>
              <a:t>09/04/2021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65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62A-998E-4831-B59A-A8A1EDC24873}" type="datetime1">
              <a:rPr lang="fr-FR" smtClean="0"/>
              <a:t>09/04/2021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68C4-CD41-4610-97AB-8F9CD1BFE618}" type="datetime1">
              <a:rPr lang="fr-FR" smtClean="0"/>
              <a:t>09/04/2021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61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0904-F3AC-4354-8348-DC0CC42B6FA4}" type="datetime1">
              <a:rPr lang="fr-FR" smtClean="0"/>
              <a:t>09/04/2021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9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6FD-ABC8-4BA0-8DD3-6C5EF56B2DF6}" type="datetime1">
              <a:rPr lang="fr-FR" smtClean="0"/>
              <a:t>09/04/2021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8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4159-5F6F-4345-B75C-8DD2494B5265}" type="datetime1">
              <a:rPr lang="fr-FR" smtClean="0"/>
              <a:t>09/04/2021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89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E6B6-D6CA-4984-9E1C-DDDE0B3FB19E}" type="datetime1">
              <a:rPr lang="fr-FR" smtClean="0"/>
              <a:t>09/04/2021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49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79-49B3-4EAD-AE19-51AE9854681C}" type="datetime1">
              <a:rPr lang="fr-FR" smtClean="0"/>
              <a:t>09/04/2021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79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B707-1D77-4FA0-B339-C5A673BB14C7}" type="datetime1">
              <a:rPr lang="fr-FR" smtClean="0"/>
              <a:t>09/04/2021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5F1E-AE04-45E2-8552-DF869D95F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75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B87C1C2-5406-4C88-8B8C-904CA02BA2B9}"/>
              </a:ext>
            </a:extLst>
          </p:cNvPr>
          <p:cNvSpPr txBox="1"/>
          <p:nvPr/>
        </p:nvSpPr>
        <p:spPr>
          <a:xfrm>
            <a:off x="2243112" y="711580"/>
            <a:ext cx="768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Rétroplanning</a:t>
            </a:r>
          </a:p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Hugo Poirier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95250-5F5C-4176-A828-2C5086D0BB70}"/>
              </a:ext>
            </a:extLst>
          </p:cNvPr>
          <p:cNvSpPr/>
          <p:nvPr/>
        </p:nvSpPr>
        <p:spPr>
          <a:xfrm>
            <a:off x="3256321" y="537010"/>
            <a:ext cx="5679347" cy="1426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2E2217-F332-48D8-A6CC-F2B25168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E21F-627F-413B-B893-2ECE46E4F9E6}" type="slidenum">
              <a:rPr lang="fr-FR" smtClean="0"/>
              <a:t>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888035-EE14-4C5B-841B-E64646B13D97}"/>
              </a:ext>
            </a:extLst>
          </p:cNvPr>
          <p:cNvSpPr txBox="1"/>
          <p:nvPr/>
        </p:nvSpPr>
        <p:spPr>
          <a:xfrm>
            <a:off x="4246223" y="5931056"/>
            <a:ext cx="369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faite le 09 Avril 2021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Poirier Hugo</a:t>
            </a:r>
          </a:p>
        </p:txBody>
      </p:sp>
      <p:pic>
        <p:nvPicPr>
          <p:cNvPr id="2" name="Picture 2" descr="Coh@bit - le Fablab de l'université de Bordeaux, espace de fabrication  numérique.">
            <a:extLst>
              <a:ext uri="{FF2B5EF4-FFF2-40B4-BE49-F238E27FC236}">
                <a16:creationId xmlns:a16="http://schemas.microsoft.com/office/drawing/2014/main" id="{B2A43C75-4F1F-448E-A3CC-2CC1603F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11" y="2140113"/>
            <a:ext cx="5334828" cy="33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6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7F3B98-537D-4788-9515-8CBC511A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DFE211-2919-46BB-9CD1-6CB8251A834D}"/>
              </a:ext>
            </a:extLst>
          </p:cNvPr>
          <p:cNvSpPr txBox="1"/>
          <p:nvPr/>
        </p:nvSpPr>
        <p:spPr>
          <a:xfrm>
            <a:off x="629173" y="578840"/>
            <a:ext cx="368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Banc Dribbler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D555F1-97F8-497B-9BE9-5B7263D4EDFD}"/>
              </a:ext>
            </a:extLst>
          </p:cNvPr>
          <p:cNvSpPr/>
          <p:nvPr/>
        </p:nvSpPr>
        <p:spPr>
          <a:xfrm>
            <a:off x="6411926" y="1509831"/>
            <a:ext cx="4310743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 rouleaux et moteurs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68747-0A53-44C7-A875-BA15CF3F683A}"/>
              </a:ext>
            </a:extLst>
          </p:cNvPr>
          <p:cNvSpPr/>
          <p:nvPr/>
        </p:nvSpPr>
        <p:spPr>
          <a:xfrm>
            <a:off x="6411927" y="3308938"/>
            <a:ext cx="4310743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Consommation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U * 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BF022-6B04-4C05-8035-71A15ACDA576}"/>
              </a:ext>
            </a:extLst>
          </p:cNvPr>
          <p:cNvSpPr/>
          <p:nvPr/>
        </p:nvSpPr>
        <p:spPr>
          <a:xfrm>
            <a:off x="6411926" y="5108045"/>
            <a:ext cx="4310743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Détection de la balle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5D6A76-9CAE-4A5E-8D94-D3929B9A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8" t="14190" r="6797" b="2107"/>
          <a:stretch/>
        </p:blipFill>
        <p:spPr>
          <a:xfrm>
            <a:off x="725697" y="1509831"/>
            <a:ext cx="4310743" cy="428936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1EA6D4B-4D61-49A6-AA1E-A9500D3F4051}"/>
              </a:ext>
            </a:extLst>
          </p:cNvPr>
          <p:cNvSpPr txBox="1"/>
          <p:nvPr/>
        </p:nvSpPr>
        <p:spPr>
          <a:xfrm>
            <a:off x="658924" y="5883804"/>
            <a:ext cx="444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Pièces Dribbler </a:t>
            </a:r>
          </a:p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Onshape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90FB57-F98B-4682-B778-F38E2AAF3F84}"/>
              </a:ext>
            </a:extLst>
          </p:cNvPr>
          <p:cNvSpPr/>
          <p:nvPr/>
        </p:nvSpPr>
        <p:spPr>
          <a:xfrm>
            <a:off x="6886134" y="345179"/>
            <a:ext cx="3362325" cy="8352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que l’on doit mesurer</a:t>
            </a:r>
          </a:p>
        </p:txBody>
      </p:sp>
    </p:spTree>
    <p:extLst>
      <p:ext uri="{BB962C8B-B14F-4D97-AF65-F5344CB8AC3E}">
        <p14:creationId xmlns:p14="http://schemas.microsoft.com/office/powerpoint/2010/main" val="20677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5799D1-2728-4422-B19B-A849BDF6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11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C417D0-AA13-4FC4-B531-BE606414C737}"/>
              </a:ext>
            </a:extLst>
          </p:cNvPr>
          <p:cNvSpPr txBox="1"/>
          <p:nvPr/>
        </p:nvSpPr>
        <p:spPr>
          <a:xfrm>
            <a:off x="629174" y="578840"/>
            <a:ext cx="318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Banc Dribbler</a:t>
            </a:r>
          </a:p>
        </p:txBody>
      </p:sp>
      <p:pic>
        <p:nvPicPr>
          <p:cNvPr id="2056" name="Picture 8" descr="barriere ir">
            <a:extLst>
              <a:ext uri="{FF2B5EF4-FFF2-40B4-BE49-F238E27FC236}">
                <a16:creationId xmlns:a16="http://schemas.microsoft.com/office/drawing/2014/main" id="{4F98D1C2-A72A-473A-894A-35615ACC8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19159" r="16798" b="19160"/>
          <a:stretch/>
        </p:blipFill>
        <p:spPr bwMode="auto">
          <a:xfrm>
            <a:off x="531843" y="2929811"/>
            <a:ext cx="3671895" cy="26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1D4ADD-0507-4855-B8F5-16056D36460C}"/>
              </a:ext>
            </a:extLst>
          </p:cNvPr>
          <p:cNvSpPr/>
          <p:nvPr/>
        </p:nvSpPr>
        <p:spPr>
          <a:xfrm>
            <a:off x="4127206" y="1231642"/>
            <a:ext cx="4310743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Détection de balle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082A5D-90FC-454C-BD6A-88BB88FF097D}"/>
              </a:ext>
            </a:extLst>
          </p:cNvPr>
          <p:cNvSpPr txBox="1"/>
          <p:nvPr/>
        </p:nvSpPr>
        <p:spPr>
          <a:xfrm>
            <a:off x="781117" y="5742670"/>
            <a:ext cx="28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Barrière optique infrarouges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www.robot-maker.com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9C47E2-E88D-425D-9DAB-DB812113C017}"/>
              </a:ext>
            </a:extLst>
          </p:cNvPr>
          <p:cNvSpPr/>
          <p:nvPr/>
        </p:nvSpPr>
        <p:spPr>
          <a:xfrm>
            <a:off x="6096000" y="2929810"/>
            <a:ext cx="4310743" cy="29534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Initialisation du kicker :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Détection de la balle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Déclenchement du kicker :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Barrière rétablie</a:t>
            </a: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Retour de la balle :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Détection de la balle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18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B9C396-9D0D-48D1-9633-BD61BD0D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12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F51B76-1C74-4500-BFAB-42071E378589}"/>
              </a:ext>
            </a:extLst>
          </p:cNvPr>
          <p:cNvSpPr txBox="1"/>
          <p:nvPr/>
        </p:nvSpPr>
        <p:spPr>
          <a:xfrm>
            <a:off x="1620473" y="2921168"/>
            <a:ext cx="8951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Banc Roue / Moteur</a:t>
            </a:r>
          </a:p>
        </p:txBody>
      </p:sp>
    </p:spTree>
    <p:extLst>
      <p:ext uri="{BB962C8B-B14F-4D97-AF65-F5344CB8AC3E}">
        <p14:creationId xmlns:p14="http://schemas.microsoft.com/office/powerpoint/2010/main" val="422612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7EA90F-2661-4D6B-8863-A1C14553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13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F9099A-A346-4DAA-AEB7-491BC1D4B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7" t="17392" r="15171" b="8388"/>
          <a:stretch/>
        </p:blipFill>
        <p:spPr>
          <a:xfrm>
            <a:off x="354563" y="2149422"/>
            <a:ext cx="3452327" cy="340229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E0B853-9F12-40D4-BB99-6FE89FB559B2}"/>
              </a:ext>
            </a:extLst>
          </p:cNvPr>
          <p:cNvSpPr txBox="1"/>
          <p:nvPr/>
        </p:nvSpPr>
        <p:spPr>
          <a:xfrm>
            <a:off x="629174" y="578840"/>
            <a:ext cx="436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Banc Roue / Moteur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1883C1-7D2C-4F58-A44C-F58ACFE9D722}"/>
              </a:ext>
            </a:extLst>
          </p:cNvPr>
          <p:cNvSpPr txBox="1"/>
          <p:nvPr/>
        </p:nvSpPr>
        <p:spPr>
          <a:xfrm>
            <a:off x="629174" y="5805182"/>
            <a:ext cx="259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Pièces liaison Moteur et Roue</a:t>
            </a:r>
          </a:p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Onshape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F84C2D-77AF-4B30-9FEB-658A7ADB0B51}"/>
              </a:ext>
            </a:extLst>
          </p:cNvPr>
          <p:cNvSpPr/>
          <p:nvPr/>
        </p:nvSpPr>
        <p:spPr>
          <a:xfrm>
            <a:off x="6096000" y="1415709"/>
            <a:ext cx="4135773" cy="96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Courbe de vitesse de rotation</a:t>
            </a:r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Consommation instantanée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E8EF4-FE05-423A-B64A-BDF23CAF794D}"/>
              </a:ext>
            </a:extLst>
          </p:cNvPr>
          <p:cNvSpPr/>
          <p:nvPr/>
        </p:nvSpPr>
        <p:spPr>
          <a:xfrm>
            <a:off x="6112686" y="2756673"/>
            <a:ext cx="4135773" cy="96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Appel de courant au démarrage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D43547-FD5F-45E7-9C7E-4EF67C4DCBA9}"/>
              </a:ext>
            </a:extLst>
          </p:cNvPr>
          <p:cNvSpPr/>
          <p:nvPr/>
        </p:nvSpPr>
        <p:spPr>
          <a:xfrm>
            <a:off x="6112686" y="4062005"/>
            <a:ext cx="4135773" cy="96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Consommation sur un match entier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CC2DD-B81B-4560-A911-9DDDB3013DDC}"/>
              </a:ext>
            </a:extLst>
          </p:cNvPr>
          <p:cNvSpPr/>
          <p:nvPr/>
        </p:nvSpPr>
        <p:spPr>
          <a:xfrm>
            <a:off x="6112686" y="5400907"/>
            <a:ext cx="4135773" cy="964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Tester les drivers moteurs et leurs commandes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171C36-DDA6-4F42-A995-64E4A79F178E}"/>
              </a:ext>
            </a:extLst>
          </p:cNvPr>
          <p:cNvSpPr/>
          <p:nvPr/>
        </p:nvSpPr>
        <p:spPr>
          <a:xfrm>
            <a:off x="6499409" y="328339"/>
            <a:ext cx="3362325" cy="8352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que l’on doit mesurer</a:t>
            </a:r>
          </a:p>
        </p:txBody>
      </p:sp>
    </p:spTree>
    <p:extLst>
      <p:ext uri="{BB962C8B-B14F-4D97-AF65-F5344CB8AC3E}">
        <p14:creationId xmlns:p14="http://schemas.microsoft.com/office/powerpoint/2010/main" val="2608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8145C-4E4C-4641-A88F-7234DBE0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14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06F233E-8207-4AE6-881B-62C542A8E954}"/>
              </a:ext>
            </a:extLst>
          </p:cNvPr>
          <p:cNvSpPr txBox="1"/>
          <p:nvPr/>
        </p:nvSpPr>
        <p:spPr>
          <a:xfrm>
            <a:off x="629174" y="578840"/>
            <a:ext cx="525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Banc Roue / Moteur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0CF7E-B332-47F0-BBE9-984AACA65890}"/>
              </a:ext>
            </a:extLst>
          </p:cNvPr>
          <p:cNvSpPr/>
          <p:nvPr/>
        </p:nvSpPr>
        <p:spPr>
          <a:xfrm>
            <a:off x="4198775" y="1271556"/>
            <a:ext cx="4310743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possibilités principales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78DBE3E-F063-4607-847C-0ECFC3CD4E80}"/>
              </a:ext>
            </a:extLst>
          </p:cNvPr>
          <p:cNvCxnSpPr/>
          <p:nvPr/>
        </p:nvCxnSpPr>
        <p:spPr>
          <a:xfrm>
            <a:off x="6096000" y="2550951"/>
            <a:ext cx="0" cy="37851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C6E0007-A43A-4C53-8E8B-48FEFC5E5E63}"/>
              </a:ext>
            </a:extLst>
          </p:cNvPr>
          <p:cNvSpPr/>
          <p:nvPr/>
        </p:nvSpPr>
        <p:spPr>
          <a:xfrm>
            <a:off x="1364815" y="2550951"/>
            <a:ext cx="3564293" cy="10092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de freinage des roues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C9C029-8D0E-42E5-8441-68D20A28CFEF}"/>
              </a:ext>
            </a:extLst>
          </p:cNvPr>
          <p:cNvSpPr/>
          <p:nvPr/>
        </p:nvSpPr>
        <p:spPr>
          <a:xfrm>
            <a:off x="7265423" y="2550951"/>
            <a:ext cx="3564293" cy="10092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Tapis roulant sous les roues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5530202-96B0-4FB8-BDB1-93C887FE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0" y="3660205"/>
            <a:ext cx="4972140" cy="282846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C8E1308-7810-4919-8FA2-1C79182E69A1}"/>
              </a:ext>
            </a:extLst>
          </p:cNvPr>
          <p:cNvSpPr txBox="1"/>
          <p:nvPr/>
        </p:nvSpPr>
        <p:spPr>
          <a:xfrm>
            <a:off x="11047410" y="6488668"/>
            <a:ext cx="5921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14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4DA630E-281E-42BC-B5A0-B2B5467A5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5" t="10401" r="11703" b="12962"/>
          <a:stretch/>
        </p:blipFill>
        <p:spPr>
          <a:xfrm>
            <a:off x="6561501" y="3660204"/>
            <a:ext cx="4972139" cy="28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7E8A8D-EF85-4BE9-9F34-0CE851C0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15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972BCC-E351-468A-BD31-E8247542FF5C}"/>
              </a:ext>
            </a:extLst>
          </p:cNvPr>
          <p:cNvSpPr txBox="1"/>
          <p:nvPr/>
        </p:nvSpPr>
        <p:spPr>
          <a:xfrm>
            <a:off x="1620473" y="2921168"/>
            <a:ext cx="8951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Rétroplanning</a:t>
            </a:r>
          </a:p>
        </p:txBody>
      </p:sp>
    </p:spTree>
    <p:extLst>
      <p:ext uri="{BB962C8B-B14F-4D97-AF65-F5344CB8AC3E}">
        <p14:creationId xmlns:p14="http://schemas.microsoft.com/office/powerpoint/2010/main" val="286582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091177-AB6E-4481-B357-9FB229D4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16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452367-41BE-4616-981B-E995734F52B7}"/>
              </a:ext>
            </a:extLst>
          </p:cNvPr>
          <p:cNvSpPr txBox="1"/>
          <p:nvPr/>
        </p:nvSpPr>
        <p:spPr>
          <a:xfrm>
            <a:off x="791710" y="559790"/>
            <a:ext cx="320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Rétroplanning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408D6-0120-4D6A-A4D0-6B74085DF179}"/>
              </a:ext>
            </a:extLst>
          </p:cNvPr>
          <p:cNvSpPr/>
          <p:nvPr/>
        </p:nvSpPr>
        <p:spPr>
          <a:xfrm>
            <a:off x="2105025" y="1144565"/>
            <a:ext cx="84582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Etapes principales :</a:t>
            </a: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Aujourd’hui – 15 Mai : 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du banc (CAO, modèles mathématiques, plans électroniques, 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choix des capteurs utilisés, choix du moyen de fabrication, choix des matériaux)</a:t>
            </a:r>
          </a:p>
          <a:p>
            <a:pPr algn="ctr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Mai – 24 Juillet :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des pièces (Usinage, Impression 3D, découpe laser…)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 informatique (code informatique) 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Aide Stagiaire Possible ? 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Début assemblage en fonction de la vitesse de fabrication</a:t>
            </a:r>
          </a:p>
          <a:p>
            <a:pPr algn="ctr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Août – 6 Septembre :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Assemblage du banc</a:t>
            </a:r>
          </a:p>
          <a:p>
            <a:pPr algn="ctr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Septembre – 30 Septembre :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pratiques et Validation du banc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99922-F7D8-4DD3-AA87-5C37E759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17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E0A671-AB76-4167-830A-F4A599BB24CC}"/>
              </a:ext>
            </a:extLst>
          </p:cNvPr>
          <p:cNvSpPr txBox="1"/>
          <p:nvPr/>
        </p:nvSpPr>
        <p:spPr>
          <a:xfrm>
            <a:off x="1620473" y="2921168"/>
            <a:ext cx="8951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35974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4B86B30-48EA-43AE-BACA-8702013ACC58}"/>
              </a:ext>
            </a:extLst>
          </p:cNvPr>
          <p:cNvSpPr txBox="1"/>
          <p:nvPr/>
        </p:nvSpPr>
        <p:spPr>
          <a:xfrm>
            <a:off x="4060271" y="461394"/>
            <a:ext cx="319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D3DA9-ADA9-4A2F-B07D-9524C3B43383}"/>
              </a:ext>
            </a:extLst>
          </p:cNvPr>
          <p:cNvSpPr/>
          <p:nvPr/>
        </p:nvSpPr>
        <p:spPr>
          <a:xfrm>
            <a:off x="1088209" y="1715595"/>
            <a:ext cx="3973585" cy="12164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Présenter les premières ébauches des bancs de tests 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(Kicker – Dribbler – Moteur/Roue)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357EB-E523-4A19-8746-79465D3AB6F8}"/>
              </a:ext>
            </a:extLst>
          </p:cNvPr>
          <p:cNvSpPr/>
          <p:nvPr/>
        </p:nvSpPr>
        <p:spPr>
          <a:xfrm>
            <a:off x="6274963" y="3926002"/>
            <a:ext cx="3973585" cy="12164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Rédiger le rétroplanning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D07DF-3F46-45B3-B72B-7FAA606D7437}"/>
              </a:ext>
            </a:extLst>
          </p:cNvPr>
          <p:cNvSpPr/>
          <p:nvPr/>
        </p:nvSpPr>
        <p:spPr>
          <a:xfrm>
            <a:off x="6274964" y="1715595"/>
            <a:ext cx="3973585" cy="12164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Présenter les choix faits et à faire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4E6B2-84B2-4C42-978E-9727B5F8BD40}"/>
              </a:ext>
            </a:extLst>
          </p:cNvPr>
          <p:cNvSpPr/>
          <p:nvPr/>
        </p:nvSpPr>
        <p:spPr>
          <a:xfrm>
            <a:off x="1088208" y="3926002"/>
            <a:ext cx="3973585" cy="12164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Mesurer les problèmes existants et potentiels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7193B1D-827F-485E-B34D-0F89E6AF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22A57-48CB-4D44-A1F9-1C44CB1E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3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5F41FF-DDC0-4598-AD61-467079909319}"/>
              </a:ext>
            </a:extLst>
          </p:cNvPr>
          <p:cNvSpPr/>
          <p:nvPr/>
        </p:nvSpPr>
        <p:spPr>
          <a:xfrm>
            <a:off x="3875713" y="1317572"/>
            <a:ext cx="3565321" cy="9899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 Unique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237FE-7EDC-47D2-9B61-341C3AD70260}"/>
              </a:ext>
            </a:extLst>
          </p:cNvPr>
          <p:cNvSpPr/>
          <p:nvPr/>
        </p:nvSpPr>
        <p:spPr>
          <a:xfrm>
            <a:off x="1004319" y="2763555"/>
            <a:ext cx="4081245" cy="3463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Avantages :</a:t>
            </a: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Simplification de l’utilisation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Peu de manipulation par l’utilisateur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Transportabilité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Diagnostic complet plus rapide</a:t>
            </a:r>
          </a:p>
          <a:p>
            <a:pPr algn="ctr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25D8C9-4041-48C7-A815-3285B2361BA0}"/>
              </a:ext>
            </a:extLst>
          </p:cNvPr>
          <p:cNvCxnSpPr>
            <a:cxnSpLocks/>
          </p:cNvCxnSpPr>
          <p:nvPr/>
        </p:nvCxnSpPr>
        <p:spPr>
          <a:xfrm>
            <a:off x="5804308" y="2715870"/>
            <a:ext cx="0" cy="360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5233E7C-D85B-498A-9D57-5B188C30A364}"/>
              </a:ext>
            </a:extLst>
          </p:cNvPr>
          <p:cNvSpPr/>
          <p:nvPr/>
        </p:nvSpPr>
        <p:spPr>
          <a:xfrm>
            <a:off x="6523053" y="2784836"/>
            <a:ext cx="4081245" cy="3463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Peu de liberté pour l’utilisateur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Conception plus difficile</a:t>
            </a:r>
          </a:p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D1905E-B732-475D-9DAB-9A710E728955}"/>
              </a:ext>
            </a:extLst>
          </p:cNvPr>
          <p:cNvSpPr txBox="1"/>
          <p:nvPr/>
        </p:nvSpPr>
        <p:spPr>
          <a:xfrm>
            <a:off x="4060271" y="461394"/>
            <a:ext cx="319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E18496-DD59-4B74-B2BB-7B8A1FBCFC48}"/>
              </a:ext>
            </a:extLst>
          </p:cNvPr>
          <p:cNvSpPr txBox="1"/>
          <p:nvPr/>
        </p:nvSpPr>
        <p:spPr>
          <a:xfrm>
            <a:off x="7441034" y="3028890"/>
            <a:ext cx="225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Inconvénients :</a:t>
            </a:r>
          </a:p>
        </p:txBody>
      </p:sp>
    </p:spTree>
    <p:extLst>
      <p:ext uri="{BB962C8B-B14F-4D97-AF65-F5344CB8AC3E}">
        <p14:creationId xmlns:p14="http://schemas.microsoft.com/office/powerpoint/2010/main" val="3970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D4007CF-B0B6-4012-86D7-6FAFA9924B04}"/>
              </a:ext>
            </a:extLst>
          </p:cNvPr>
          <p:cNvSpPr txBox="1"/>
          <p:nvPr/>
        </p:nvSpPr>
        <p:spPr>
          <a:xfrm>
            <a:off x="1620473" y="2921168"/>
            <a:ext cx="8951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Banc kicker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261E6D-767B-45DB-B2FF-9CD56127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1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F25F66-29A2-4ABB-B695-8F4D5A6E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19C2A6-CAEE-4596-976A-099078CED8C0}"/>
              </a:ext>
            </a:extLst>
          </p:cNvPr>
          <p:cNvSpPr txBox="1"/>
          <p:nvPr/>
        </p:nvSpPr>
        <p:spPr>
          <a:xfrm>
            <a:off x="629174" y="578840"/>
            <a:ext cx="27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Banc Kicker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9D8CA3-0A4B-4353-B8FF-B9529549D6E5}"/>
              </a:ext>
            </a:extLst>
          </p:cNvPr>
          <p:cNvSpPr/>
          <p:nvPr/>
        </p:nvSpPr>
        <p:spPr>
          <a:xfrm>
            <a:off x="629175" y="1885846"/>
            <a:ext cx="3714226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Puissance du tir direct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CE4F1E-71F9-405C-8C22-4DE02CAD279A}"/>
              </a:ext>
            </a:extLst>
          </p:cNvPr>
          <p:cNvSpPr/>
          <p:nvPr/>
        </p:nvSpPr>
        <p:spPr>
          <a:xfrm>
            <a:off x="629174" y="3497930"/>
            <a:ext cx="3714226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Puissance du tir en cloche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EB85DC-EB49-43D2-95C3-946314D15516}"/>
              </a:ext>
            </a:extLst>
          </p:cNvPr>
          <p:cNvSpPr/>
          <p:nvPr/>
        </p:nvSpPr>
        <p:spPr>
          <a:xfrm>
            <a:off x="629172" y="5108045"/>
            <a:ext cx="3714227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Changer l’angle de tir</a:t>
            </a:r>
          </a:p>
        </p:txBody>
      </p:sp>
      <p:sp>
        <p:nvSpPr>
          <p:cNvPr id="11" name="Flèche : courbe vers le bas 10">
            <a:extLst>
              <a:ext uri="{FF2B5EF4-FFF2-40B4-BE49-F238E27FC236}">
                <a16:creationId xmlns:a16="http://schemas.microsoft.com/office/drawing/2014/main" id="{70471814-157C-4F06-8E92-69B52358269C}"/>
              </a:ext>
            </a:extLst>
          </p:cNvPr>
          <p:cNvSpPr/>
          <p:nvPr/>
        </p:nvSpPr>
        <p:spPr>
          <a:xfrm>
            <a:off x="5812811" y="3525968"/>
            <a:ext cx="1795472" cy="1084277"/>
          </a:xfrm>
          <a:prstGeom prst="curved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FD972729-838A-4D4C-8E41-0865F9E6C940}"/>
              </a:ext>
            </a:extLst>
          </p:cNvPr>
          <p:cNvSpPr/>
          <p:nvPr/>
        </p:nvSpPr>
        <p:spPr>
          <a:xfrm>
            <a:off x="5812811" y="2273460"/>
            <a:ext cx="1769421" cy="365125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EAD1FAD6-4010-4B4D-BDA8-F704D0D68CB1}"/>
              </a:ext>
            </a:extLst>
          </p:cNvPr>
          <p:cNvSpPr/>
          <p:nvPr/>
        </p:nvSpPr>
        <p:spPr>
          <a:xfrm rot="20516923">
            <a:off x="5994716" y="5094142"/>
            <a:ext cx="1769421" cy="365125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068B97BF-A71B-4161-A8F6-345F9ADF63B2}"/>
              </a:ext>
            </a:extLst>
          </p:cNvPr>
          <p:cNvSpPr/>
          <p:nvPr/>
        </p:nvSpPr>
        <p:spPr>
          <a:xfrm rot="973517">
            <a:off x="5997464" y="5918152"/>
            <a:ext cx="1769421" cy="3651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031FED-5672-443C-913E-4F53EA9A48DC}"/>
              </a:ext>
            </a:extLst>
          </p:cNvPr>
          <p:cNvSpPr/>
          <p:nvPr/>
        </p:nvSpPr>
        <p:spPr>
          <a:xfrm>
            <a:off x="8746309" y="1910528"/>
            <a:ext cx="1915556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2E6179-3EF7-457D-B51D-B8D9E8B6E501}"/>
              </a:ext>
            </a:extLst>
          </p:cNvPr>
          <p:cNvSpPr/>
          <p:nvPr/>
        </p:nvSpPr>
        <p:spPr>
          <a:xfrm>
            <a:off x="8746309" y="3532388"/>
            <a:ext cx="1915556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Hauteur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0B1AB5-4D41-4C0A-AB4D-7CABB9E8F986}"/>
              </a:ext>
            </a:extLst>
          </p:cNvPr>
          <p:cNvSpPr/>
          <p:nvPr/>
        </p:nvSpPr>
        <p:spPr>
          <a:xfrm>
            <a:off x="8746309" y="5154248"/>
            <a:ext cx="1949859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d’angle et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DDDFC-7679-4A31-9511-40F33B03F571}"/>
              </a:ext>
            </a:extLst>
          </p:cNvPr>
          <p:cNvSpPr/>
          <p:nvPr/>
        </p:nvSpPr>
        <p:spPr>
          <a:xfrm>
            <a:off x="4414837" y="685000"/>
            <a:ext cx="3362325" cy="8352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que l’on doit mesurer</a:t>
            </a:r>
          </a:p>
        </p:txBody>
      </p:sp>
    </p:spTree>
    <p:extLst>
      <p:ext uri="{BB962C8B-B14F-4D97-AF65-F5344CB8AC3E}">
        <p14:creationId xmlns:p14="http://schemas.microsoft.com/office/powerpoint/2010/main" val="21977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27938-2570-43DE-AECD-12B17BAB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9E7299-5D1C-412B-8BA1-6A0E2D04B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6" t="3169" r="21667" b="6803"/>
          <a:stretch/>
        </p:blipFill>
        <p:spPr>
          <a:xfrm>
            <a:off x="871657" y="1468176"/>
            <a:ext cx="4135773" cy="46583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5F5F9C8-BE50-4E28-9150-AF631F85318A}"/>
              </a:ext>
            </a:extLst>
          </p:cNvPr>
          <p:cNvSpPr txBox="1"/>
          <p:nvPr/>
        </p:nvSpPr>
        <p:spPr>
          <a:xfrm>
            <a:off x="629174" y="578840"/>
            <a:ext cx="27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Banc Kicker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78CBD6-E512-450B-82D6-40FEC8ADCEEA}"/>
              </a:ext>
            </a:extLst>
          </p:cNvPr>
          <p:cNvSpPr txBox="1"/>
          <p:nvPr/>
        </p:nvSpPr>
        <p:spPr>
          <a:xfrm>
            <a:off x="312975" y="6155128"/>
            <a:ext cx="525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 simplifié du banc kicker fait sur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Freecad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93687-E60A-40C0-853A-10020F628290}"/>
              </a:ext>
            </a:extLst>
          </p:cNvPr>
          <p:cNvSpPr/>
          <p:nvPr/>
        </p:nvSpPr>
        <p:spPr>
          <a:xfrm>
            <a:off x="7019925" y="1109497"/>
            <a:ext cx="4475389" cy="12791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du pendule :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Mesure de l’angle maximal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Détermination de la puissance du kicker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D674F-FA2F-4931-BF31-EC2B5A1664E7}"/>
              </a:ext>
            </a:extLst>
          </p:cNvPr>
          <p:cNvSpPr/>
          <p:nvPr/>
        </p:nvSpPr>
        <p:spPr>
          <a:xfrm>
            <a:off x="7019924" y="2928216"/>
            <a:ext cx="4475389" cy="12791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de la hauteur nécessaire   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 en cloche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Kicker direct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AB66D-F677-46C7-8EF8-58E576BE211D}"/>
              </a:ext>
            </a:extLst>
          </p:cNvPr>
          <p:cNvSpPr/>
          <p:nvPr/>
        </p:nvSpPr>
        <p:spPr>
          <a:xfrm>
            <a:off x="7019924" y="4608149"/>
            <a:ext cx="4475389" cy="1275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Nécessité d’une structure adaptable</a:t>
            </a:r>
          </a:p>
        </p:txBody>
      </p:sp>
    </p:spTree>
    <p:extLst>
      <p:ext uri="{BB962C8B-B14F-4D97-AF65-F5344CB8AC3E}">
        <p14:creationId xmlns:p14="http://schemas.microsoft.com/office/powerpoint/2010/main" val="34124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FE1F98-652E-410F-8D98-9B8E2763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014044-1361-4FA3-8C5E-DDCDAC868A0E}"/>
              </a:ext>
            </a:extLst>
          </p:cNvPr>
          <p:cNvSpPr txBox="1"/>
          <p:nvPr/>
        </p:nvSpPr>
        <p:spPr>
          <a:xfrm>
            <a:off x="629174" y="578840"/>
            <a:ext cx="27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Banc Kicker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174ED7-156F-4483-8256-C42FFFEA0B83}"/>
              </a:ext>
            </a:extLst>
          </p:cNvPr>
          <p:cNvSpPr txBox="1"/>
          <p:nvPr/>
        </p:nvSpPr>
        <p:spPr>
          <a:xfrm>
            <a:off x="696688" y="5377126"/>
            <a:ext cx="4310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 de la plaque fixée pour le robot fait sur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Freecad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769FEF-3CFC-48E8-89EE-8E055FF4F53E}"/>
              </a:ext>
            </a:extLst>
          </p:cNvPr>
          <p:cNvSpPr/>
          <p:nvPr/>
        </p:nvSpPr>
        <p:spPr>
          <a:xfrm>
            <a:off x="6698083" y="1248283"/>
            <a:ext cx="4797231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Plaque liée au contenant 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Bloquée selon les axes X et Y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AC1A6-11FB-4558-9897-657559D9E96F}"/>
              </a:ext>
            </a:extLst>
          </p:cNvPr>
          <p:cNvSpPr/>
          <p:nvPr/>
        </p:nvSpPr>
        <p:spPr>
          <a:xfrm>
            <a:off x="6698083" y="2928216"/>
            <a:ext cx="4797229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Maintien du robot par la plaque ronde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Maintien du robot selon Z par deux crapauds</a:t>
            </a:r>
            <a:endParaRPr lang="fr-FR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205543-A9C8-4870-BCC8-38939DE8CA68}"/>
              </a:ext>
            </a:extLst>
          </p:cNvPr>
          <p:cNvSpPr/>
          <p:nvPr/>
        </p:nvSpPr>
        <p:spPr>
          <a:xfrm>
            <a:off x="6698083" y="4608149"/>
            <a:ext cx="4797229" cy="1140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possible de la hauteur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3A902C-E6B3-4092-AD3C-D23A76B9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9" y="1474831"/>
            <a:ext cx="5147524" cy="3744968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3C4D9697-3A7C-4C14-AAFF-9E7E44461CC0}"/>
              </a:ext>
            </a:extLst>
          </p:cNvPr>
          <p:cNvGrpSpPr/>
          <p:nvPr/>
        </p:nvGrpSpPr>
        <p:grpSpPr>
          <a:xfrm>
            <a:off x="1205091" y="1549400"/>
            <a:ext cx="3365499" cy="2911423"/>
            <a:chOff x="1205091" y="1549400"/>
            <a:chExt cx="3365499" cy="2911423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3246DAC-28E5-4DDA-9A63-EA52D310C7F7}"/>
                </a:ext>
              </a:extLst>
            </p:cNvPr>
            <p:cNvGrpSpPr/>
            <p:nvPr/>
          </p:nvGrpSpPr>
          <p:grpSpPr>
            <a:xfrm>
              <a:off x="1205091" y="1549400"/>
              <a:ext cx="3365499" cy="2911423"/>
              <a:chOff x="1205091" y="1549400"/>
              <a:chExt cx="3365499" cy="2911423"/>
            </a:xfrm>
          </p:grpSpPr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A48FFC3B-955D-442C-91FC-20A95E578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2591" y="3119536"/>
                <a:ext cx="920993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2E248769-5CFC-4D8B-A1FF-E2537F2C63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25908" y="2388637"/>
                <a:ext cx="66683" cy="73089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18FBC470-EC66-4807-8225-B833D05899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08641" y="1606550"/>
                <a:ext cx="0" cy="66987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071127DF-8F81-470B-890D-7F194741AA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5091" y="1549400"/>
                <a:ext cx="0" cy="66987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0897CF3E-F485-40E5-9DA4-EFA69EB21A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4641" y="3676650"/>
                <a:ext cx="0" cy="66987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>
                <a:extLst>
                  <a:ext uri="{FF2B5EF4-FFF2-40B4-BE49-F238E27FC236}">
                    <a16:creationId xmlns:a16="http://schemas.microsoft.com/office/drawing/2014/main" id="{AA0428B6-E601-4FFB-B92D-4CEDF26C8A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9141" y="3790950"/>
                <a:ext cx="0" cy="66987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8284CC1-5D3F-42C2-9851-6F16F08DE8ED}"/>
                  </a:ext>
                </a:extLst>
              </p:cNvPr>
              <p:cNvSpPr txBox="1"/>
              <p:nvPr/>
            </p:nvSpPr>
            <p:spPr>
              <a:xfrm>
                <a:off x="4227692" y="1638201"/>
                <a:ext cx="3428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92D050"/>
                    </a:solidFill>
                  </a:rPr>
                  <a:t>Z</a:t>
                </a:r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5F82184-E457-4984-B355-9D795362271B}"/>
                </a:ext>
              </a:extLst>
            </p:cNvPr>
            <p:cNvSpPr txBox="1"/>
            <p:nvPr/>
          </p:nvSpPr>
          <p:spPr>
            <a:xfrm>
              <a:off x="3046254" y="3129061"/>
              <a:ext cx="34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DE6742"/>
                  </a:solidFill>
                </a:rPr>
                <a:t>X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8A2FF7C-A6B9-4068-AEF1-C59F0C234C41}"/>
                </a:ext>
              </a:extLst>
            </p:cNvPr>
            <p:cNvSpPr txBox="1"/>
            <p:nvPr/>
          </p:nvSpPr>
          <p:spPr>
            <a:xfrm>
              <a:off x="2431236" y="2577442"/>
              <a:ext cx="34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DE6742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23A13F-0E2A-4498-A2EF-A767C90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4746FB-CF1F-4844-8042-8AD0462E957C}"/>
              </a:ext>
            </a:extLst>
          </p:cNvPr>
          <p:cNvSpPr txBox="1"/>
          <p:nvPr/>
        </p:nvSpPr>
        <p:spPr>
          <a:xfrm>
            <a:off x="629174" y="578840"/>
            <a:ext cx="27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Banc Kicker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66546-76BD-405E-B237-07C8BC307A1C}"/>
              </a:ext>
            </a:extLst>
          </p:cNvPr>
          <p:cNvSpPr/>
          <p:nvPr/>
        </p:nvSpPr>
        <p:spPr>
          <a:xfrm>
            <a:off x="6905626" y="1832994"/>
            <a:ext cx="4376169" cy="12164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du kicker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 plusieurs angles de tir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d’angles ? Quels angles 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ABDC13-D77C-404A-B05A-83E5D2FD8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6" t="18243" r="21773" b="16959"/>
          <a:stretch/>
        </p:blipFill>
        <p:spPr>
          <a:xfrm>
            <a:off x="374706" y="1577130"/>
            <a:ext cx="4105014" cy="172813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7BB90C8-21A2-4594-84EE-19480678176D}"/>
              </a:ext>
            </a:extLst>
          </p:cNvPr>
          <p:cNvSpPr txBox="1"/>
          <p:nvPr/>
        </p:nvSpPr>
        <p:spPr>
          <a:xfrm>
            <a:off x="686497" y="3420525"/>
            <a:ext cx="3481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du kicker fait sur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Freecad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uper condensateur au Lithium Ion en forme de cylindre - Taiyo Yuden |  Mouser">
            <a:extLst>
              <a:ext uri="{FF2B5EF4-FFF2-40B4-BE49-F238E27FC236}">
                <a16:creationId xmlns:a16="http://schemas.microsoft.com/office/drawing/2014/main" id="{6DCCD8A8-E259-4167-868A-B4A84EC97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9391" r="49343" b="21623"/>
          <a:stretch/>
        </p:blipFill>
        <p:spPr bwMode="auto">
          <a:xfrm>
            <a:off x="1018649" y="3798332"/>
            <a:ext cx="2817128" cy="24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53373FF-6FDA-4C91-B18E-41C0081F2611}"/>
              </a:ext>
            </a:extLst>
          </p:cNvPr>
          <p:cNvSpPr txBox="1"/>
          <p:nvPr/>
        </p:nvSpPr>
        <p:spPr>
          <a:xfrm>
            <a:off x="1144590" y="6161086"/>
            <a:ext cx="265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d’un condensateur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www.mouser.fr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0D6041-BE39-4BDC-9C8A-97AF1EE1A547}"/>
              </a:ext>
            </a:extLst>
          </p:cNvPr>
          <p:cNvSpPr/>
          <p:nvPr/>
        </p:nvSpPr>
        <p:spPr>
          <a:xfrm>
            <a:off x="6905626" y="4531453"/>
            <a:ext cx="4376170" cy="12164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Condensateurs ajustables :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Bobinage différents ?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 différentes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9C7AFD-31B1-434C-9DA2-7FE2395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5F1E-AE04-45E2-8552-DF869D95FD4F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B00D84-CE16-45CB-95A2-54A314FB73FE}"/>
              </a:ext>
            </a:extLst>
          </p:cNvPr>
          <p:cNvSpPr txBox="1"/>
          <p:nvPr/>
        </p:nvSpPr>
        <p:spPr>
          <a:xfrm>
            <a:off x="1620473" y="2921168"/>
            <a:ext cx="8951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Banc Dribbler</a:t>
            </a:r>
          </a:p>
        </p:txBody>
      </p:sp>
    </p:spTree>
    <p:extLst>
      <p:ext uri="{BB962C8B-B14F-4D97-AF65-F5344CB8AC3E}">
        <p14:creationId xmlns:p14="http://schemas.microsoft.com/office/powerpoint/2010/main" val="2723123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549</TotalTime>
  <Words>504</Words>
  <Application>Microsoft Office PowerPoint</Application>
  <PresentationFormat>Grand écran</PresentationFormat>
  <Paragraphs>142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hugo poirier</dc:creator>
  <cp:lastModifiedBy>hugo poirier</cp:lastModifiedBy>
  <cp:revision>42</cp:revision>
  <dcterms:created xsi:type="dcterms:W3CDTF">2021-04-08T16:17:25Z</dcterms:created>
  <dcterms:modified xsi:type="dcterms:W3CDTF">2021-04-09T12:27:03Z</dcterms:modified>
</cp:coreProperties>
</file>