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6"/>
  </p:notesMasterIdLst>
  <p:sldIdLst>
    <p:sldId id="257" r:id="rId2"/>
    <p:sldId id="258" r:id="rId3"/>
    <p:sldId id="277" r:id="rId4"/>
    <p:sldId id="259" r:id="rId5"/>
    <p:sldId id="265" r:id="rId6"/>
    <p:sldId id="261" r:id="rId7"/>
    <p:sldId id="264" r:id="rId8"/>
    <p:sldId id="268" r:id="rId9"/>
    <p:sldId id="274" r:id="rId10"/>
    <p:sldId id="278" r:id="rId11"/>
    <p:sldId id="269" r:id="rId12"/>
    <p:sldId id="280" r:id="rId13"/>
    <p:sldId id="279" r:id="rId14"/>
    <p:sldId id="27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go poirier" initials="hp" lastIdx="3" clrIdx="0">
    <p:extLst>
      <p:ext uri="{19B8F6BF-5375-455C-9EA6-DF929625EA0E}">
        <p15:presenceInfo xmlns:p15="http://schemas.microsoft.com/office/powerpoint/2012/main" userId="hugo poiri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67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770" autoAdjust="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E246C-BB3E-4CEA-A4F5-0A28921C35CE}" type="datetimeFigureOut">
              <a:rPr lang="fr-FR" smtClean="0"/>
              <a:t>07/05/2021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CB4F9-A729-442D-B208-437B70515C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507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53E7E84-3619-42F2-A1DA-BF97AF2D76AA}" type="datetime1">
              <a:rPr lang="fr-FR" smtClean="0"/>
              <a:t>07/05/2021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87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F191-75C4-410C-A001-FDA99FD9AD34}" type="datetime1">
              <a:rPr lang="fr-FR" smtClean="0"/>
              <a:t>07/05/2021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25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D2315-4E8D-4EFB-93E5-0CDB854637CD}" type="datetime1">
              <a:rPr lang="fr-FR" smtClean="0"/>
              <a:t>07/05/2021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964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0434-AB85-4A66-938A-EEFB44EE07A2}" type="datetime1">
              <a:rPr lang="fr-FR" smtClean="0"/>
              <a:t>07/05/2021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5988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BAC7-01A4-48EE-B30D-BD70D70BA4B0}" type="datetime1">
              <a:rPr lang="fr-FR" smtClean="0"/>
              <a:t>07/05/2021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068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5296F-4B98-4587-B34F-5DA2489696D1}" type="datetime1">
              <a:rPr lang="fr-FR" smtClean="0"/>
              <a:t>07/05/2021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43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F52F-5A35-42A8-99A6-0D1CD6022C0F}" type="datetime1">
              <a:rPr lang="fr-FR" smtClean="0"/>
              <a:t>07/05/2021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410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2706-1659-4E43-8A4F-61C55382F31E}" type="datetime1">
              <a:rPr lang="fr-FR" smtClean="0"/>
              <a:t>07/05/2021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291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A3097-ED0C-4E98-871A-11B7F6B63A54}" type="datetime1">
              <a:rPr lang="fr-FR" smtClean="0"/>
              <a:t>07/05/2021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08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DB6A6-DECB-42D5-A45F-2EEC4FFC8AC3}" type="datetime1">
              <a:rPr lang="fr-FR" smtClean="0"/>
              <a:t>07/05/2021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65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641A0-D778-4971-B65F-648E05F1B5EE}" type="datetime1">
              <a:rPr lang="fr-FR" smtClean="0"/>
              <a:t>07/05/2021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1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9A04-60F1-4B3D-BFBE-C2270D028C4E}" type="datetime1">
              <a:rPr lang="fr-FR" smtClean="0"/>
              <a:t>07/05/2021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761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02A38-F6EF-4471-8675-9B29A7DEAAE8}" type="datetime1">
              <a:rPr lang="fr-FR" smtClean="0"/>
              <a:t>07/05/2021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9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1F81-23A2-4F37-B20B-1B06B746B3D0}" type="datetime1">
              <a:rPr lang="fr-FR" smtClean="0"/>
              <a:t>07/05/2021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A9E1-F291-4100-9FE6-D2874E1529AD}" type="datetime1">
              <a:rPr lang="fr-FR" smtClean="0"/>
              <a:t>07/05/2021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89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AD206-2FED-469E-B6CD-023FCE895BAD}" type="datetime1">
              <a:rPr lang="fr-FR" smtClean="0"/>
              <a:t>07/05/2021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49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09B3-D6DB-49CD-9AA4-048A33FD71E9}" type="datetime1">
              <a:rPr lang="fr-FR" smtClean="0"/>
              <a:t>07/05/2021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79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459E-AADD-493A-98ED-54CA50036D2D}" type="datetime1">
              <a:rPr lang="fr-FR" smtClean="0"/>
              <a:t>07/05/2021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755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B87C1C2-5406-4C88-8B8C-904CA02BA2B9}"/>
              </a:ext>
            </a:extLst>
          </p:cNvPr>
          <p:cNvSpPr txBox="1"/>
          <p:nvPr/>
        </p:nvSpPr>
        <p:spPr>
          <a:xfrm>
            <a:off x="2243112" y="711580"/>
            <a:ext cx="76884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de l’Avancée Stage</a:t>
            </a:r>
          </a:p>
          <a:p>
            <a:pPr algn="ctr"/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Hugo Poirier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695250-5F5C-4176-A828-2C5086D0BB70}"/>
              </a:ext>
            </a:extLst>
          </p:cNvPr>
          <p:cNvSpPr/>
          <p:nvPr/>
        </p:nvSpPr>
        <p:spPr>
          <a:xfrm>
            <a:off x="3256321" y="537010"/>
            <a:ext cx="5679347" cy="14263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2E2217-F332-48D8-A6CC-F2B251681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E21F-627F-413B-B893-2ECE46E4F9E6}" type="slidenum">
              <a:rPr lang="fr-FR" smtClean="0"/>
              <a:t>1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8888035-EE14-4C5B-841B-E64646B13D97}"/>
              </a:ext>
            </a:extLst>
          </p:cNvPr>
          <p:cNvSpPr txBox="1"/>
          <p:nvPr/>
        </p:nvSpPr>
        <p:spPr>
          <a:xfrm>
            <a:off x="4246223" y="5931056"/>
            <a:ext cx="36995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faite le 07 Mai 2021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Poirier Hugo</a:t>
            </a:r>
          </a:p>
        </p:txBody>
      </p:sp>
      <p:pic>
        <p:nvPicPr>
          <p:cNvPr id="2" name="Picture 2" descr="Coh@bit - le Fablab de l'université de Bordeaux, espace de fabrication  numérique.">
            <a:extLst>
              <a:ext uri="{FF2B5EF4-FFF2-40B4-BE49-F238E27FC236}">
                <a16:creationId xmlns:a16="http://schemas.microsoft.com/office/drawing/2014/main" id="{B2A43C75-4F1F-448E-A3CC-2CC1603FC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911" y="2140113"/>
            <a:ext cx="5334828" cy="337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267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BABBA10-4E8A-4D7A-8E5E-B38D4106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10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6058202-048B-412F-9B34-0CDEA2F3EBBD}"/>
              </a:ext>
            </a:extLst>
          </p:cNvPr>
          <p:cNvSpPr txBox="1"/>
          <p:nvPr/>
        </p:nvSpPr>
        <p:spPr>
          <a:xfrm>
            <a:off x="1620473" y="2459504"/>
            <a:ext cx="89510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Questionnement du rôle de Clémence </a:t>
            </a:r>
          </a:p>
        </p:txBody>
      </p:sp>
    </p:spTree>
    <p:extLst>
      <p:ext uri="{BB962C8B-B14F-4D97-AF65-F5344CB8AC3E}">
        <p14:creationId xmlns:p14="http://schemas.microsoft.com/office/powerpoint/2010/main" val="3636725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7EA90F-2661-4D6B-8863-A1C14553F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11</a:t>
            </a:fld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AB7D37A-8826-4823-A3BF-431C22733829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Questionnement Clémence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C871FC-E99F-454C-AB65-975429EE5F50}"/>
              </a:ext>
            </a:extLst>
          </p:cNvPr>
          <p:cNvSpPr/>
          <p:nvPr/>
        </p:nvSpPr>
        <p:spPr>
          <a:xfrm>
            <a:off x="1841893" y="1814870"/>
            <a:ext cx="3397296" cy="13799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Besoins informatiques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A4F6D5-A02C-4BC6-B77F-B2C8D7FADB58}"/>
              </a:ext>
            </a:extLst>
          </p:cNvPr>
          <p:cNvSpPr/>
          <p:nvPr/>
        </p:nvSpPr>
        <p:spPr>
          <a:xfrm>
            <a:off x="7072067" y="963434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Manipulation du robot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7F81DA-9D74-46B2-BE8C-A5A0ADF2BB5D}"/>
              </a:ext>
            </a:extLst>
          </p:cNvPr>
          <p:cNvSpPr/>
          <p:nvPr/>
        </p:nvSpPr>
        <p:spPr>
          <a:xfrm>
            <a:off x="7090211" y="2079134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et Analyse des données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3DCEAF-3068-4332-B575-299194E43124}"/>
              </a:ext>
            </a:extLst>
          </p:cNvPr>
          <p:cNvSpPr/>
          <p:nvPr/>
        </p:nvSpPr>
        <p:spPr>
          <a:xfrm>
            <a:off x="7090211" y="3194834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Gestion de l’interface</a:t>
            </a:r>
          </a:p>
        </p:txBody>
      </p:sp>
      <p:sp>
        <p:nvSpPr>
          <p:cNvPr id="19" name="Flèche : droite 18">
            <a:extLst>
              <a:ext uri="{FF2B5EF4-FFF2-40B4-BE49-F238E27FC236}">
                <a16:creationId xmlns:a16="http://schemas.microsoft.com/office/drawing/2014/main" id="{93898BEB-98E0-4B36-9D8C-495430D185EB}"/>
              </a:ext>
            </a:extLst>
          </p:cNvPr>
          <p:cNvSpPr/>
          <p:nvPr/>
        </p:nvSpPr>
        <p:spPr>
          <a:xfrm rot="20400767">
            <a:off x="5321189" y="1587457"/>
            <a:ext cx="1619104" cy="314760"/>
          </a:xfrm>
          <a:prstGeom prst="rightArrow">
            <a:avLst>
              <a:gd name="adj1" fmla="val 50000"/>
              <a:gd name="adj2" fmla="val 55523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 : droite 19">
            <a:extLst>
              <a:ext uri="{FF2B5EF4-FFF2-40B4-BE49-F238E27FC236}">
                <a16:creationId xmlns:a16="http://schemas.microsoft.com/office/drawing/2014/main" id="{EE7EEE07-4526-4E18-AAD5-6A680FAB7036}"/>
              </a:ext>
            </a:extLst>
          </p:cNvPr>
          <p:cNvSpPr/>
          <p:nvPr/>
        </p:nvSpPr>
        <p:spPr>
          <a:xfrm>
            <a:off x="5503025" y="2239777"/>
            <a:ext cx="1319805" cy="3354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 : droite 20">
            <a:extLst>
              <a:ext uri="{FF2B5EF4-FFF2-40B4-BE49-F238E27FC236}">
                <a16:creationId xmlns:a16="http://schemas.microsoft.com/office/drawing/2014/main" id="{E8F4CFC8-C486-474C-9F03-7F871EDAC322}"/>
              </a:ext>
            </a:extLst>
          </p:cNvPr>
          <p:cNvSpPr/>
          <p:nvPr/>
        </p:nvSpPr>
        <p:spPr>
          <a:xfrm rot="1462533">
            <a:off x="5318430" y="2981419"/>
            <a:ext cx="1703225" cy="34904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73A3EF-B294-484D-8CE3-9E4871A7C3ED}"/>
              </a:ext>
            </a:extLst>
          </p:cNvPr>
          <p:cNvSpPr/>
          <p:nvPr/>
        </p:nvSpPr>
        <p:spPr>
          <a:xfrm>
            <a:off x="2031023" y="4985238"/>
            <a:ext cx="7156939" cy="13799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Manipulation du robot depuis l’interface ?</a:t>
            </a:r>
          </a:p>
        </p:txBody>
      </p:sp>
    </p:spTree>
    <p:extLst>
      <p:ext uri="{BB962C8B-B14F-4D97-AF65-F5344CB8AC3E}">
        <p14:creationId xmlns:p14="http://schemas.microsoft.com/office/powerpoint/2010/main" val="260800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12AF07A-E434-4152-89F3-ED9E471A33FC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Questionnement Clémence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3715CC-8B6B-4168-A07D-B26A4329DB24}"/>
              </a:ext>
            </a:extLst>
          </p:cNvPr>
          <p:cNvSpPr/>
          <p:nvPr/>
        </p:nvSpPr>
        <p:spPr>
          <a:xfrm>
            <a:off x="1383442" y="1630860"/>
            <a:ext cx="3417156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Manipulation du robot: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Code info par l’utilisateur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D20890-1F61-4CA2-8506-65B6DDEA2955}"/>
              </a:ext>
            </a:extLst>
          </p:cNvPr>
          <p:cNvSpPr/>
          <p:nvPr/>
        </p:nvSpPr>
        <p:spPr>
          <a:xfrm>
            <a:off x="7391402" y="1630860"/>
            <a:ext cx="3417156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L’interface :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Lecture des résultats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A6407F9-5F53-41C6-8245-3498F5B59141}"/>
              </a:ext>
            </a:extLst>
          </p:cNvPr>
          <p:cNvCxnSpPr/>
          <p:nvPr/>
        </p:nvCxnSpPr>
        <p:spPr>
          <a:xfrm>
            <a:off x="519088" y="3033347"/>
            <a:ext cx="10785933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35D98DC7-082A-4721-A5E3-B674435F8247}"/>
              </a:ext>
            </a:extLst>
          </p:cNvPr>
          <p:cNvSpPr/>
          <p:nvPr/>
        </p:nvSpPr>
        <p:spPr>
          <a:xfrm>
            <a:off x="1295519" y="3642672"/>
            <a:ext cx="3417156" cy="168676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Manipulation du robot:</a:t>
            </a:r>
          </a:p>
          <a:p>
            <a:pPr algn="ctr"/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Code info par l’utilisateur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Depuis l’interface 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1084959-D6AB-44D2-9D81-DC4C7A53BF21}"/>
              </a:ext>
            </a:extLst>
          </p:cNvPr>
          <p:cNvSpPr/>
          <p:nvPr/>
        </p:nvSpPr>
        <p:spPr>
          <a:xfrm>
            <a:off x="5125390" y="3185472"/>
            <a:ext cx="2414433" cy="914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Modifier la vitesse de rotation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93DB607-3DAA-486B-8D86-C6EAEFAF54C8}"/>
              </a:ext>
            </a:extLst>
          </p:cNvPr>
          <p:cNvSpPr/>
          <p:nvPr/>
        </p:nvSpPr>
        <p:spPr>
          <a:xfrm>
            <a:off x="5125390" y="4872239"/>
            <a:ext cx="2414433" cy="914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Modifier le sens de rotation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3CC615C-89F5-4448-BC6A-B979FED6A166}"/>
              </a:ext>
            </a:extLst>
          </p:cNvPr>
          <p:cNvSpPr/>
          <p:nvPr/>
        </p:nvSpPr>
        <p:spPr>
          <a:xfrm>
            <a:off x="7887865" y="3949723"/>
            <a:ext cx="3417156" cy="107266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Touche du clavier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Boutons de l’interface</a:t>
            </a:r>
          </a:p>
        </p:txBody>
      </p:sp>
      <p:sp>
        <p:nvSpPr>
          <p:cNvPr id="20" name="Espace réservé du numéro de diapositive 3">
            <a:extLst>
              <a:ext uri="{FF2B5EF4-FFF2-40B4-BE49-F238E27FC236}">
                <a16:creationId xmlns:a16="http://schemas.microsoft.com/office/drawing/2014/main" id="{C3D1E744-2FB4-4A73-925B-A0737D9A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</p:spPr>
        <p:txBody>
          <a:bodyPr/>
          <a:lstStyle/>
          <a:p>
            <a:fld id="{55BD5F1E-AE04-45E2-8552-DF869D95FD4F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7858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678A6B-7441-47FF-9EED-8CF24BFB1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13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BDC22A6-469F-4A1A-B475-7317657E068C}"/>
              </a:ext>
            </a:extLst>
          </p:cNvPr>
          <p:cNvSpPr txBox="1"/>
          <p:nvPr/>
        </p:nvSpPr>
        <p:spPr>
          <a:xfrm>
            <a:off x="4497897" y="459982"/>
            <a:ext cx="3196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2F6FF4-65AA-45A7-8456-0559FD651A05}"/>
              </a:ext>
            </a:extLst>
          </p:cNvPr>
          <p:cNvSpPr/>
          <p:nvPr/>
        </p:nvSpPr>
        <p:spPr>
          <a:xfrm>
            <a:off x="4355123" y="1547446"/>
            <a:ext cx="3481754" cy="11254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Retard par rapport aux objectifs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F1B934-C727-4F32-AD24-7B3778ABED9F}"/>
              </a:ext>
            </a:extLst>
          </p:cNvPr>
          <p:cNvSpPr/>
          <p:nvPr/>
        </p:nvSpPr>
        <p:spPr>
          <a:xfrm>
            <a:off x="524608" y="3247293"/>
            <a:ext cx="3481754" cy="11254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Sous-estimation de la difficulté de la partie mécanique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C72368-BF81-4768-A328-6768B6A8FF87}"/>
              </a:ext>
            </a:extLst>
          </p:cNvPr>
          <p:cNvSpPr/>
          <p:nvPr/>
        </p:nvSpPr>
        <p:spPr>
          <a:xfrm>
            <a:off x="2549769" y="5246225"/>
            <a:ext cx="6682153" cy="11254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Accélération du rythme de travail sans baisse de qualité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9F9B3FF-BE6A-4888-9701-F802B20B3441}"/>
              </a:ext>
            </a:extLst>
          </p:cNvPr>
          <p:cNvSpPr/>
          <p:nvPr/>
        </p:nvSpPr>
        <p:spPr>
          <a:xfrm>
            <a:off x="4355123" y="3231245"/>
            <a:ext cx="3481754" cy="11254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Manque d’esprit critique sur certains choix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D4203E-D752-4956-B3DA-0A43A31F24D3}"/>
              </a:ext>
            </a:extLst>
          </p:cNvPr>
          <p:cNvSpPr/>
          <p:nvPr/>
        </p:nvSpPr>
        <p:spPr>
          <a:xfrm>
            <a:off x="8185638" y="3231245"/>
            <a:ext cx="3481754" cy="11254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Représentation des pièces mécaniques dans les schémas</a:t>
            </a:r>
          </a:p>
        </p:txBody>
      </p:sp>
    </p:spTree>
    <p:extLst>
      <p:ext uri="{BB962C8B-B14F-4D97-AF65-F5344CB8AC3E}">
        <p14:creationId xmlns:p14="http://schemas.microsoft.com/office/powerpoint/2010/main" val="3530322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E0B0CD7-3978-46F6-9EB6-5DA6B3510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14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C46B630-70F4-4432-908B-AB18B5B228E3}"/>
              </a:ext>
            </a:extLst>
          </p:cNvPr>
          <p:cNvSpPr txBox="1"/>
          <p:nvPr/>
        </p:nvSpPr>
        <p:spPr>
          <a:xfrm>
            <a:off x="1620473" y="2921168"/>
            <a:ext cx="8951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722744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4B86B30-48EA-43AE-BACA-8702013ACC58}"/>
              </a:ext>
            </a:extLst>
          </p:cNvPr>
          <p:cNvSpPr txBox="1"/>
          <p:nvPr/>
        </p:nvSpPr>
        <p:spPr>
          <a:xfrm>
            <a:off x="4497897" y="459982"/>
            <a:ext cx="3196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DD3DA9-ADA9-4A2F-B07D-9524C3B43383}"/>
              </a:ext>
            </a:extLst>
          </p:cNvPr>
          <p:cNvSpPr/>
          <p:nvPr/>
        </p:nvSpPr>
        <p:spPr>
          <a:xfrm>
            <a:off x="1088209" y="1715595"/>
            <a:ext cx="3973585" cy="12164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du module 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Moteur-Roue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6357EB-E523-4A19-8746-79465D3AB6F8}"/>
              </a:ext>
            </a:extLst>
          </p:cNvPr>
          <p:cNvSpPr/>
          <p:nvPr/>
        </p:nvSpPr>
        <p:spPr>
          <a:xfrm>
            <a:off x="7130208" y="3926002"/>
            <a:ext cx="3973585" cy="12164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Questionnement rôle Clémence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FD07DF-3F46-45B3-B72B-7FAA606D7437}"/>
              </a:ext>
            </a:extLst>
          </p:cNvPr>
          <p:cNvSpPr/>
          <p:nvPr/>
        </p:nvSpPr>
        <p:spPr>
          <a:xfrm>
            <a:off x="7130208" y="1715595"/>
            <a:ext cx="3973585" cy="12164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Exposition des difficultés rencontrées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B4E6B2-84B2-4C42-978E-9727B5F8BD40}"/>
              </a:ext>
            </a:extLst>
          </p:cNvPr>
          <p:cNvSpPr/>
          <p:nvPr/>
        </p:nvSpPr>
        <p:spPr>
          <a:xfrm>
            <a:off x="1088208" y="3926002"/>
            <a:ext cx="3973585" cy="12164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 des prochaines étapes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A7193B1D-827F-485E-B34D-0F89E6AFB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42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B982F06-0496-498B-8BF3-867F72DC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3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548E18E-AD21-45F9-9803-9BA8BDFDADE7}"/>
              </a:ext>
            </a:extLst>
          </p:cNvPr>
          <p:cNvSpPr txBox="1"/>
          <p:nvPr/>
        </p:nvSpPr>
        <p:spPr>
          <a:xfrm>
            <a:off x="4497896" y="391725"/>
            <a:ext cx="3196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4220F45-FDC8-4EAC-AEAD-445511382B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4910" y="2081517"/>
            <a:ext cx="6962180" cy="44507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D6084E8-2395-4D36-81C3-021E30E57729}"/>
              </a:ext>
            </a:extLst>
          </p:cNvPr>
          <p:cNvSpPr/>
          <p:nvPr/>
        </p:nvSpPr>
        <p:spPr>
          <a:xfrm>
            <a:off x="2764822" y="1133549"/>
            <a:ext cx="6662355" cy="81860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Principe de fonctionnement du module Moteur-Roue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98BF3EB-4904-4B54-8B15-CDD52880E6EA}"/>
              </a:ext>
            </a:extLst>
          </p:cNvPr>
          <p:cNvSpPr txBox="1"/>
          <p:nvPr/>
        </p:nvSpPr>
        <p:spPr>
          <a:xfrm>
            <a:off x="9744468" y="3514178"/>
            <a:ext cx="2154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Roue et moteur </a:t>
            </a:r>
          </a:p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robot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8B7A05E3-D23A-4239-951D-72CDADAA060C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7788807" y="3837344"/>
            <a:ext cx="195566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4217B22B-4A1E-42E8-81DA-F69DB3DB78EB}"/>
              </a:ext>
            </a:extLst>
          </p:cNvPr>
          <p:cNvSpPr txBox="1"/>
          <p:nvPr/>
        </p:nvSpPr>
        <p:spPr>
          <a:xfrm>
            <a:off x="291587" y="3107430"/>
            <a:ext cx="1733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Moteur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1802561-7AB0-441E-B6BB-8CE03E0E76AE}"/>
              </a:ext>
            </a:extLst>
          </p:cNvPr>
          <p:cNvSpPr txBox="1"/>
          <p:nvPr/>
        </p:nvSpPr>
        <p:spPr>
          <a:xfrm>
            <a:off x="291585" y="4265732"/>
            <a:ext cx="2473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Accouplement flexible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38EA002-2247-4C3E-BBF4-11D3CBFEE8B0}"/>
              </a:ext>
            </a:extLst>
          </p:cNvPr>
          <p:cNvSpPr txBox="1"/>
          <p:nvPr/>
        </p:nvSpPr>
        <p:spPr>
          <a:xfrm>
            <a:off x="147892" y="4881258"/>
            <a:ext cx="2760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Plaque tourne-disque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5397EE6-3D1E-4BFD-B6B5-D7B041ECFDF0}"/>
              </a:ext>
            </a:extLst>
          </p:cNvPr>
          <p:cNvSpPr txBox="1"/>
          <p:nvPr/>
        </p:nvSpPr>
        <p:spPr>
          <a:xfrm>
            <a:off x="478384" y="5519104"/>
            <a:ext cx="133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Roulements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03196CE-B4A0-4A75-A9BE-B96999A8DC9B}"/>
              </a:ext>
            </a:extLst>
          </p:cNvPr>
          <p:cNvSpPr txBox="1"/>
          <p:nvPr/>
        </p:nvSpPr>
        <p:spPr>
          <a:xfrm>
            <a:off x="291587" y="2350032"/>
            <a:ext cx="1837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Driver moteur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7D81402C-12C9-4172-B640-6E28471A19CA}"/>
              </a:ext>
            </a:extLst>
          </p:cNvPr>
          <p:cNvCxnSpPr>
            <a:cxnSpLocks/>
          </p:cNvCxnSpPr>
          <p:nvPr/>
        </p:nvCxnSpPr>
        <p:spPr>
          <a:xfrm>
            <a:off x="2024592" y="2579680"/>
            <a:ext cx="2582035" cy="101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83D74977-5A4B-4F7B-92EC-C3179E8CD3E2}"/>
              </a:ext>
            </a:extLst>
          </p:cNvPr>
          <p:cNvCxnSpPr>
            <a:cxnSpLocks/>
          </p:cNvCxnSpPr>
          <p:nvPr/>
        </p:nvCxnSpPr>
        <p:spPr>
          <a:xfrm>
            <a:off x="1210444" y="3292096"/>
            <a:ext cx="350089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6CDDD2B4-DAA0-4757-AC66-3EB3453EE909}"/>
              </a:ext>
            </a:extLst>
          </p:cNvPr>
          <p:cNvCxnSpPr/>
          <p:nvPr/>
        </p:nvCxnSpPr>
        <p:spPr>
          <a:xfrm>
            <a:off x="2764822" y="4428077"/>
            <a:ext cx="239936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D94EF75C-87EA-47A6-9E16-996CB64522DE}"/>
              </a:ext>
            </a:extLst>
          </p:cNvPr>
          <p:cNvCxnSpPr>
            <a:cxnSpLocks/>
          </p:cNvCxnSpPr>
          <p:nvPr/>
        </p:nvCxnSpPr>
        <p:spPr>
          <a:xfrm>
            <a:off x="2447532" y="5065924"/>
            <a:ext cx="216801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85AEFF5D-9CCD-4200-8E9F-AAE8A295CE3D}"/>
              </a:ext>
            </a:extLst>
          </p:cNvPr>
          <p:cNvCxnSpPr>
            <a:stCxn id="18" idx="3"/>
          </p:cNvCxnSpPr>
          <p:nvPr/>
        </p:nvCxnSpPr>
        <p:spPr>
          <a:xfrm>
            <a:off x="1810795" y="5703770"/>
            <a:ext cx="3397356" cy="206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>
            <a:extLst>
              <a:ext uri="{FF2B5EF4-FFF2-40B4-BE49-F238E27FC236}">
                <a16:creationId xmlns:a16="http://schemas.microsoft.com/office/drawing/2014/main" id="{A304EA58-5A0F-4F40-9A41-845B5EF407F1}"/>
              </a:ext>
            </a:extLst>
          </p:cNvPr>
          <p:cNvSpPr txBox="1"/>
          <p:nvPr/>
        </p:nvSpPr>
        <p:spPr>
          <a:xfrm>
            <a:off x="3152775" y="6532260"/>
            <a:ext cx="6124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Schéma du module Moteur-Roue fait sur </a:t>
            </a:r>
            <a:r>
              <a:rPr lang="fr-F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Freecad</a:t>
            </a:r>
            <a:endParaRPr 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636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4D4007CF-B0B6-4012-86D7-6FAFA9924B04}"/>
              </a:ext>
            </a:extLst>
          </p:cNvPr>
          <p:cNvSpPr txBox="1"/>
          <p:nvPr/>
        </p:nvSpPr>
        <p:spPr>
          <a:xfrm>
            <a:off x="1023285" y="2459504"/>
            <a:ext cx="101454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Présentation des schémas du module Roue-Moteur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261E6D-767B-45DB-B2FF-9CD56127A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14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819C2A6-CAEE-4596-976A-099078CED8C0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Présentation des schémas du module Roue-Moteur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EB9AB221-1F11-4A4F-AB57-64F81568F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5</a:t>
            </a:fld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0B64C3C-0DEC-404A-9C0A-4737512B13F5}"/>
              </a:ext>
            </a:extLst>
          </p:cNvPr>
          <p:cNvSpPr txBox="1"/>
          <p:nvPr/>
        </p:nvSpPr>
        <p:spPr>
          <a:xfrm>
            <a:off x="1358536" y="862149"/>
            <a:ext cx="62742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Dimensionnement de la plaque tourne disque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DF95EF-5E55-45BF-8CE4-3C570B1DDC0B}"/>
              </a:ext>
            </a:extLst>
          </p:cNvPr>
          <p:cNvSpPr/>
          <p:nvPr/>
        </p:nvSpPr>
        <p:spPr>
          <a:xfrm>
            <a:off x="7815716" y="1541045"/>
            <a:ext cx="2861938" cy="12287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Vmax du robot = 9 m/s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41DADC2-302A-4E38-A791-D707310F91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9" t="233" r="231" b="309"/>
          <a:stretch/>
        </p:blipFill>
        <p:spPr>
          <a:xfrm>
            <a:off x="426820" y="1823399"/>
            <a:ext cx="6757989" cy="407352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D0C3C50-FC5C-40E0-935A-96957DF0F5FF}"/>
                  </a:ext>
                </a:extLst>
              </p:cNvPr>
              <p:cNvSpPr/>
              <p:nvPr/>
            </p:nvSpPr>
            <p:spPr>
              <a:xfrm>
                <a:off x="7815715" y="3245800"/>
                <a:ext cx="2861939" cy="1228725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Formule utilisée 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fr-FR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𝜋</m:t>
                          </m:r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fr-F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D0C3C50-FC5C-40E0-935A-96957DF0F5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715" y="3245800"/>
                <a:ext cx="2861939" cy="12287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91B0843C-DBD6-4E72-8A06-1ED6A538611C}"/>
              </a:ext>
            </a:extLst>
          </p:cNvPr>
          <p:cNvSpPr/>
          <p:nvPr/>
        </p:nvSpPr>
        <p:spPr>
          <a:xfrm>
            <a:off x="7815715" y="4950555"/>
            <a:ext cx="2861940" cy="12287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Diamètre plaque = 90mm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Epaisseur = 5 mm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3B48C27-029C-4726-9142-621299E4CA2C}"/>
              </a:ext>
            </a:extLst>
          </p:cNvPr>
          <p:cNvSpPr txBox="1"/>
          <p:nvPr/>
        </p:nvSpPr>
        <p:spPr>
          <a:xfrm>
            <a:off x="1205388" y="6065836"/>
            <a:ext cx="5200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 du dimensionnement de la plaque tourne-disque</a:t>
            </a:r>
          </a:p>
        </p:txBody>
      </p:sp>
    </p:spTree>
    <p:extLst>
      <p:ext uri="{BB962C8B-B14F-4D97-AF65-F5344CB8AC3E}">
        <p14:creationId xmlns:p14="http://schemas.microsoft.com/office/powerpoint/2010/main" val="2197769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427938-2570-43DE-AECD-12B17BAB2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6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1D18F4B-70AD-44F7-94B7-D7FFB6169985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Présentation des schémas du module Roue-Moteur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A0458E7-47F2-478E-A711-C0C902EC48BD}"/>
              </a:ext>
            </a:extLst>
          </p:cNvPr>
          <p:cNvSpPr txBox="1"/>
          <p:nvPr/>
        </p:nvSpPr>
        <p:spPr>
          <a:xfrm>
            <a:off x="1358536" y="862149"/>
            <a:ext cx="62742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Schéma cinématique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1CD91A6-35B9-4929-AD45-CF890CB860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387"/>
          <a:stretch/>
        </p:blipFill>
        <p:spPr>
          <a:xfrm>
            <a:off x="777664" y="1980833"/>
            <a:ext cx="4480137" cy="382865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A795F2E3-0807-4A75-A02F-F67AE16E939F}"/>
              </a:ext>
            </a:extLst>
          </p:cNvPr>
          <p:cNvSpPr txBox="1"/>
          <p:nvPr/>
        </p:nvSpPr>
        <p:spPr>
          <a:xfrm>
            <a:off x="560282" y="5923107"/>
            <a:ext cx="4914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Schéma 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cinématique</a:t>
            </a:r>
            <a:r>
              <a:rPr lang="fr-FR" sz="1200" dirty="0"/>
              <a:t> du module Roue-Moteur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56171B-B064-4C09-B05F-5D252C31D7AD}"/>
              </a:ext>
            </a:extLst>
          </p:cNvPr>
          <p:cNvSpPr/>
          <p:nvPr/>
        </p:nvSpPr>
        <p:spPr>
          <a:xfrm>
            <a:off x="6611815" y="1582615"/>
            <a:ext cx="4264270" cy="10199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Montre les déplacements relatifs des pièces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79ECC9-EC5C-428A-B5C5-1D69B4FC8484}"/>
              </a:ext>
            </a:extLst>
          </p:cNvPr>
          <p:cNvSpPr/>
          <p:nvPr/>
        </p:nvSpPr>
        <p:spPr>
          <a:xfrm>
            <a:off x="5526214" y="3371088"/>
            <a:ext cx="3133348" cy="238857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qui tourne ensemble:</a:t>
            </a:r>
          </a:p>
          <a:p>
            <a:pPr algn="ctr"/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Arbre moteur</a:t>
            </a: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Accouplement</a:t>
            </a: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Arbre du banc</a:t>
            </a: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Plaque tourne-disque</a:t>
            </a: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Roulements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8570DCB-A1AB-48F6-9798-E0A42E9E378D}"/>
              </a:ext>
            </a:extLst>
          </p:cNvPr>
          <p:cNvSpPr/>
          <p:nvPr/>
        </p:nvSpPr>
        <p:spPr>
          <a:xfrm>
            <a:off x="8818297" y="3371087"/>
            <a:ext cx="3133348" cy="238857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qui est fixe : </a:t>
            </a:r>
          </a:p>
          <a:p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Corps de roulement</a:t>
            </a: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Platine autour du module</a:t>
            </a: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Driver moteur</a:t>
            </a:r>
          </a:p>
          <a:p>
            <a:pPr algn="ctr"/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476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9C7AFD-31B1-434C-9DA2-7FE239596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7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6FEE565-BD40-4053-A9E5-06F70C085F3D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Présentation des schémas du module Roue-Moteur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4FAC8FF-6A5F-4FEC-82B0-4F7C912D5FB5}"/>
              </a:ext>
            </a:extLst>
          </p:cNvPr>
          <p:cNvSpPr txBox="1"/>
          <p:nvPr/>
        </p:nvSpPr>
        <p:spPr>
          <a:xfrm>
            <a:off x="1358536" y="862149"/>
            <a:ext cx="62742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Schéma mécanique</a:t>
            </a:r>
          </a:p>
        </p:txBody>
      </p:sp>
    </p:spTree>
    <p:extLst>
      <p:ext uri="{BB962C8B-B14F-4D97-AF65-F5344CB8AC3E}">
        <p14:creationId xmlns:p14="http://schemas.microsoft.com/office/powerpoint/2010/main" val="2723123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B9C396-9D0D-48D1-9633-BD61BD0DC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8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5F51B76-1C74-4500-BFAB-42071E378589}"/>
              </a:ext>
            </a:extLst>
          </p:cNvPr>
          <p:cNvSpPr txBox="1"/>
          <p:nvPr/>
        </p:nvSpPr>
        <p:spPr>
          <a:xfrm>
            <a:off x="1620473" y="2459504"/>
            <a:ext cx="89510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Planification des prochaines étapes</a:t>
            </a:r>
          </a:p>
        </p:txBody>
      </p:sp>
    </p:spTree>
    <p:extLst>
      <p:ext uri="{BB962C8B-B14F-4D97-AF65-F5344CB8AC3E}">
        <p14:creationId xmlns:p14="http://schemas.microsoft.com/office/powerpoint/2010/main" val="4226125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7EA90F-2661-4D6B-8863-A1C14553F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9</a:t>
            </a:fld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4E027B4-D4D2-43C0-A76C-077C9303A1A6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Planification des prochaines étapes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71C3-547F-4020-82C3-8C943D2D058E}"/>
              </a:ext>
            </a:extLst>
          </p:cNvPr>
          <p:cNvSpPr/>
          <p:nvPr/>
        </p:nvSpPr>
        <p:spPr>
          <a:xfrm>
            <a:off x="1492038" y="1802423"/>
            <a:ext cx="3991708" cy="13540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Modèle CAO complet avec platine adaptée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9EEB77-B41D-4B01-94C9-A9592BE60AD7}"/>
              </a:ext>
            </a:extLst>
          </p:cNvPr>
          <p:cNvSpPr/>
          <p:nvPr/>
        </p:nvSpPr>
        <p:spPr>
          <a:xfrm>
            <a:off x="6708254" y="1802423"/>
            <a:ext cx="3991708" cy="13540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Etude des coûts d’achat et/ou usinage de chaque pièce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Référence si achat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DA4E06E-244C-4A61-829F-41467C19ED21}"/>
              </a:ext>
            </a:extLst>
          </p:cNvPr>
          <p:cNvSpPr/>
          <p:nvPr/>
        </p:nvSpPr>
        <p:spPr>
          <a:xfrm>
            <a:off x="1492038" y="4196805"/>
            <a:ext cx="3991708" cy="13540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Lancement de la fabrication des pièces validées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BAE9822-0FEE-45AC-94C5-87269643CA33}"/>
              </a:ext>
            </a:extLst>
          </p:cNvPr>
          <p:cNvSpPr/>
          <p:nvPr/>
        </p:nvSpPr>
        <p:spPr>
          <a:xfrm>
            <a:off x="6708256" y="4196805"/>
            <a:ext cx="3991708" cy="13540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Etude des codes nécessaires pour le fonctionnement du module</a:t>
            </a:r>
          </a:p>
        </p:txBody>
      </p:sp>
    </p:spTree>
    <p:extLst>
      <p:ext uri="{BB962C8B-B14F-4D97-AF65-F5344CB8AC3E}">
        <p14:creationId xmlns:p14="http://schemas.microsoft.com/office/powerpoint/2010/main" val="1115824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1010</TotalTime>
  <Words>361</Words>
  <Application>Microsoft Office PowerPoint</Application>
  <PresentationFormat>Grand écran</PresentationFormat>
  <Paragraphs>97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Tw Cen MT</vt:lpstr>
      <vt:lpstr>Circuit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hugo poirier</dc:creator>
  <cp:lastModifiedBy>hugo poirier</cp:lastModifiedBy>
  <cp:revision>76</cp:revision>
  <dcterms:created xsi:type="dcterms:W3CDTF">2021-04-08T16:17:25Z</dcterms:created>
  <dcterms:modified xsi:type="dcterms:W3CDTF">2021-05-07T09:53:45Z</dcterms:modified>
</cp:coreProperties>
</file>