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6" r:id="rId4"/>
    <p:sldId id="289" r:id="rId5"/>
    <p:sldId id="276" r:id="rId6"/>
    <p:sldId id="287" r:id="rId7"/>
    <p:sldId id="288" r:id="rId8"/>
    <p:sldId id="290" r:id="rId9"/>
    <p:sldId id="286" r:id="rId10"/>
    <p:sldId id="291" r:id="rId11"/>
    <p:sldId id="293" r:id="rId12"/>
    <p:sldId id="294" r:id="rId13"/>
    <p:sldId id="292" r:id="rId14"/>
    <p:sldId id="296" r:id="rId15"/>
    <p:sldId id="295" r:id="rId16"/>
    <p:sldId id="281" r:id="rId17"/>
    <p:sldId id="297" r:id="rId18"/>
    <p:sldId id="298" r:id="rId19"/>
    <p:sldId id="299" r:id="rId20"/>
    <p:sldId id="284" r:id="rId21"/>
    <p:sldId id="300" r:id="rId22"/>
    <p:sldId id="301" r:id="rId23"/>
    <p:sldId id="302" r:id="rId24"/>
    <p:sldId id="303" r:id="rId25"/>
    <p:sldId id="305" r:id="rId26"/>
    <p:sldId id="275" r:id="rId27"/>
    <p:sldId id="285" r:id="rId28"/>
    <p:sldId id="307" r:id="rId29"/>
    <p:sldId id="308" r:id="rId30"/>
    <p:sldId id="309" r:id="rId31"/>
    <p:sldId id="282" r:id="rId32"/>
    <p:sldId id="277" r:id="rId33"/>
    <p:sldId id="279" r:id="rId34"/>
    <p:sldId id="278" r:id="rId35"/>
    <p:sldId id="28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3921"/>
  </p:normalViewPr>
  <p:slideViewPr>
    <p:cSldViewPr snapToGrid="0" snapToObjects="1">
      <p:cViewPr varScale="1">
        <p:scale>
          <a:sx n="107" d="100"/>
          <a:sy n="107" d="100"/>
        </p:scale>
        <p:origin x="656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,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1A24CD3-204F-4468-8EE4-28A6668D006A}" type="datetimeFigureOut">
              <a:rPr lang="en-US" smtClean="0"/>
              <a:t>10/1/22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57AF16DE-A0D5-4438-950F-5B1E159C2C28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file:////var/folders/3y/2wl7ts616ln3d2nhsjk4q5c80000gp/T/com.microsoft.Word/WebArchiveCopyPasteTempFiles/page20image48579392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irn.info/revue-innovations-2015-2-page-165.htm?contenu=resume" TargetMode="External"/><Relationship Id="rId2" Type="http://schemas.openxmlformats.org/officeDocument/2006/relationships/hyperlink" Target="https://www.cairn.info/revue-cahiers-de-l-action-2017-1-page-15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irn.info/revue-reseaux-2016-2-page-81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sondesign.org/cairn-une-table-de-donnees-sur-les-pratiques-dans-les-fablabs-par-pauline-gourlet/" TargetMode="External"/><Relationship Id="rId2" Type="http://schemas.openxmlformats.org/officeDocument/2006/relationships/hyperlink" Target="https://www.cairn.info/revue-projectique-2018-1-page-41.htm?contenu=resum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irn.info/revue-francaise-de-gestion-2019-2-page-97.htm?contenu=resum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irn.info/revue-marche-et-organisations-2016-1-page-171.htm" TargetMode="External"/><Relationship Id="rId2" Type="http://schemas.openxmlformats.org/officeDocument/2006/relationships/hyperlink" Target="https://www.cairn.info/revue-management-des-technologies-organisationnelles-2020-2-page-89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irn.info/revue-rimhe-2019-4-page-99.htm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747655" y="4442412"/>
            <a:ext cx="2982963" cy="2393601"/>
          </a:xfrm>
        </p:spPr>
        <p:txBody>
          <a:bodyPr>
            <a:normAutofit/>
          </a:bodyPr>
          <a:lstStyle/>
          <a:p>
            <a:r>
              <a:rPr lang="fr-FR" b="1" dirty="0"/>
              <a:t>Catherine PASCAL </a:t>
            </a:r>
          </a:p>
          <a:p>
            <a:r>
              <a:rPr lang="fr-FR" b="1" dirty="0"/>
              <a:t>Maîtresse de conférences en SIC- université Bordeaux Montaigne/MICA, (UR 4426), Axe  ICIN, Information, Connaissance, Innovation, Numérique et  Chercheure associée D2IA UR 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3478612" y="175954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Fablab-MORE </a:t>
            </a:r>
          </a:p>
          <a:p>
            <a:r>
              <a:rPr lang="fr-FR" b="1" dirty="0"/>
              <a:t>Vincent LIQUETE, RESP. ANR-SAPS </a:t>
            </a:r>
          </a:p>
          <a:p>
            <a:r>
              <a:rPr lang="fr-FR" b="1" dirty="0"/>
              <a:t>  </a:t>
            </a:r>
          </a:p>
          <a:p>
            <a:r>
              <a:rPr lang="fr-FR" dirty="0"/>
              <a:t>SYNTHESE AXE  3 DOCUMENTATION ET PLATEFORMES</a:t>
            </a:r>
          </a:p>
        </p:txBody>
      </p:sp>
      <p:pic>
        <p:nvPicPr>
          <p:cNvPr id="1025" name="Picture 1" descr="page20image48580640">
            <a:extLst>
              <a:ext uri="{FF2B5EF4-FFF2-40B4-BE49-F238E27FC236}">
                <a16:creationId xmlns:a16="http://schemas.microsoft.com/office/drawing/2014/main" id="{CAE5432F-D87C-BCFC-9B2C-945E9C2F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6" y="0"/>
            <a:ext cx="2736652" cy="276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0image48578976">
            <a:extLst>
              <a:ext uri="{FF2B5EF4-FFF2-40B4-BE49-F238E27FC236}">
                <a16:creationId xmlns:a16="http://schemas.microsoft.com/office/drawing/2014/main" id="{678ED6DB-1E19-89FF-15DB-ACC87901E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6" y="2759413"/>
            <a:ext cx="1706797" cy="140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947F0358-19D3-029E-BED2-C23B516DB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964" y="4720458"/>
            <a:ext cx="170679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8" name="Image 1" descr="page20image48579392">
            <a:extLst>
              <a:ext uri="{FF2B5EF4-FFF2-40B4-BE49-F238E27FC236}">
                <a16:creationId xmlns:a16="http://schemas.microsoft.com/office/drawing/2014/main" id="{F52B2F19-FD9C-2490-E4EA-FF8E4A412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9" y="4347440"/>
            <a:ext cx="3997655" cy="64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07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A4F0CE-FF1F-8973-20A0-7838F537E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" y="2209800"/>
            <a:ext cx="5221817" cy="3916363"/>
          </a:xfrm>
        </p:spPr>
      </p:pic>
    </p:spTree>
    <p:extLst>
      <p:ext uri="{BB962C8B-B14F-4D97-AF65-F5344CB8AC3E}">
        <p14:creationId xmlns:p14="http://schemas.microsoft.com/office/powerpoint/2010/main" val="366742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C562BA3-E388-621B-FB46-74D7C7C73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600" y="2698552"/>
            <a:ext cx="3916363" cy="2937272"/>
          </a:xfrm>
        </p:spPr>
      </p:pic>
    </p:spTree>
    <p:extLst>
      <p:ext uri="{BB962C8B-B14F-4D97-AF65-F5344CB8AC3E}">
        <p14:creationId xmlns:p14="http://schemas.microsoft.com/office/powerpoint/2010/main" val="1671541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8B5226E0-252E-ACA7-3CCF-CE0AC5F6A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600" y="2698552"/>
            <a:ext cx="3916363" cy="2937272"/>
          </a:xfrm>
        </p:spPr>
      </p:pic>
    </p:spTree>
    <p:extLst>
      <p:ext uri="{BB962C8B-B14F-4D97-AF65-F5344CB8AC3E}">
        <p14:creationId xmlns:p14="http://schemas.microsoft.com/office/powerpoint/2010/main" val="25272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647E88E-0DDC-45FF-A284-687AF02F7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600" y="2698552"/>
            <a:ext cx="3916363" cy="2937272"/>
          </a:xfrm>
        </p:spPr>
      </p:pic>
    </p:spTree>
    <p:extLst>
      <p:ext uri="{BB962C8B-B14F-4D97-AF65-F5344CB8AC3E}">
        <p14:creationId xmlns:p14="http://schemas.microsoft.com/office/powerpoint/2010/main" val="363390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F844EE8A-B3C3-5B30-F74F-4465B0086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" y="2209800"/>
            <a:ext cx="5221817" cy="3916363"/>
          </a:xfrm>
        </p:spPr>
      </p:pic>
    </p:spTree>
    <p:extLst>
      <p:ext uri="{BB962C8B-B14F-4D97-AF65-F5344CB8AC3E}">
        <p14:creationId xmlns:p14="http://schemas.microsoft.com/office/powerpoint/2010/main" val="488615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AD2EE9E-3C27-866F-663D-440F521A3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6" y="2209800"/>
            <a:ext cx="5221817" cy="3916363"/>
          </a:xfrm>
        </p:spPr>
      </p:pic>
    </p:spTree>
    <p:extLst>
      <p:ext uri="{BB962C8B-B14F-4D97-AF65-F5344CB8AC3E}">
        <p14:creationId xmlns:p14="http://schemas.microsoft.com/office/powerpoint/2010/main" val="140929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A4FEB53-646E-685A-50A7-7965B49CA8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199" y="2944573"/>
            <a:ext cx="4671472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Enjeux et défis </a:t>
            </a:r>
            <a:r>
              <a:rPr lang="fr-FR" altLang="fr-FR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fr-FR" altLang="fr-FR" sz="2800" b="1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oh@bit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Reproductibilité des expériences en sciences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b/Raconter la genèse des ateliers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c/ Garder une trace de leurs évolutions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d/ valoriser liens et publications genèse des ateliers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02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25B2DD08-1F3F-CF02-58B7-85640343B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18484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49DF51B-4408-D7DD-8DD9-327C6AC29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41894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1B62DF1-460C-1F8A-85B2-95C38B4DE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310300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6508377" cy="2646218"/>
          </a:xfrm>
        </p:spPr>
        <p:txBody>
          <a:bodyPr/>
          <a:lstStyle/>
          <a:p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65784" y="4924609"/>
            <a:ext cx="6099792" cy="1201554"/>
          </a:xfrm>
        </p:spPr>
        <p:txBody>
          <a:bodyPr>
            <a:normAutofit/>
          </a:bodyPr>
          <a:lstStyle/>
          <a:p>
            <a:endParaRPr lang="fr-FR" sz="3300" dirty="0"/>
          </a:p>
          <a:p>
            <a:endParaRPr lang="fr-FR" b="1" dirty="0"/>
          </a:p>
        </p:txBody>
      </p:sp>
      <p:pic>
        <p:nvPicPr>
          <p:cNvPr id="2049" name="Picture 1" descr="page3image10149600">
            <a:extLst>
              <a:ext uri="{FF2B5EF4-FFF2-40B4-BE49-F238E27FC236}">
                <a16:creationId xmlns:a16="http://schemas.microsoft.com/office/drawing/2014/main" id="{A5F1D46A-203D-5B30-FF1C-F925E5153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523"/>
            <a:ext cx="9079997" cy="37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079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A4FEB53-646E-685A-50A7-7965B49CA8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199" y="2821463"/>
            <a:ext cx="8323817" cy="269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Enjeux et défis </a:t>
            </a:r>
            <a:r>
              <a:rPr lang="fr-FR" altLang="fr-FR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Cap Sciences</a:t>
            </a:r>
            <a:r>
              <a:rPr kumimoji="0" lang="fr-FR" altLang="fr-FR" sz="2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Raconter genèse des ateliers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b/Faire des retours sur expériences dans le but d’améliorer  les ateliers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c/ Avoir une vue sur leurs performances en nombres , types de publics touchés, comptage du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nombre d’actions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d/Garder une trace de leurs évolutions.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170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CA8D85B-5DBA-BDB8-699D-37333763C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345123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6923EAD-14FE-8DBC-B34A-576C23771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3386873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87D403E-9EB7-AFFB-96AF-162BA3E04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4083250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024B2EC-49D3-5251-1281-7B5A83D11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488864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Enjeux et Défis  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761D17B-F0AE-D214-0EC2-22993699A7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85" y="2209800"/>
            <a:ext cx="6266180" cy="3916363"/>
          </a:xfrm>
        </p:spPr>
      </p:pic>
    </p:spTree>
    <p:extLst>
      <p:ext uri="{BB962C8B-B14F-4D97-AF65-F5344CB8AC3E}">
        <p14:creationId xmlns:p14="http://schemas.microsoft.com/office/powerpoint/2010/main" val="176081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PROBLEMES SOULEVES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FC8E0EB-B39D-7D76-6F6F-64D86ED624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73132" y="2221756"/>
            <a:ext cx="8108031" cy="32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a/ Reproductibilité, expérimentation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b/Usages et formation des jeunes : comment partager 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c/Différents types de savoirs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d/Schémas ou patterns à élaborer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e/Question primordiale : retour sur connaissances/ sciences/pratiques et appropriations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suites à tout cela pour fablab et usagers : communautés de cultures techniques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 favoriser en relations et échanges ??)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Comment et avec qui / parties prenantes ? </a:t>
            </a:r>
            <a:endParaRPr kumimoji="0" lang="fr-FR" altLang="fr-FR" sz="1800" b="1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52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PISTES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042043F-3908-1C27-4336-4A19E6835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0" y="2818600"/>
            <a:ext cx="8277101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alt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1/  Idée 1 :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dimensions créatives par coopération équipe élargie ( médiateurs et « usagers »  : dispositifs à compléter pistes design -communication 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cf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Nonaka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( 2008 ,concept du Ba), Armand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Hatchuel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 méthode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ck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), Ecole des Mines, 2014/ ex p 143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ck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innovation 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2/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Idée 2 : poursuivre exploration des outils -dispositifs  (formats  existants et évolutifs)  ( numérique compris ) pour construire « savoirs pour l’ action » Avenier, Schmidt, 2007.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893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636" y="724395"/>
            <a:ext cx="6448302" cy="712519"/>
          </a:xfrm>
        </p:spPr>
        <p:txBody>
          <a:bodyPr/>
          <a:lstStyle/>
          <a:p>
            <a:r>
              <a:rPr lang="fr-FR" dirty="0"/>
              <a:t> PISTES :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042043F-3908-1C27-4336-4A19E6835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2504" y="3225928"/>
            <a:ext cx="8134597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239776-FDFB-EA34-4440-FCC2B03E9971}"/>
              </a:ext>
            </a:extLst>
          </p:cNvPr>
          <p:cNvSpPr txBox="1"/>
          <p:nvPr/>
        </p:nvSpPr>
        <p:spPr>
          <a:xfrm>
            <a:off x="570017" y="1436914"/>
            <a:ext cx="7888184" cy="459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fr-FR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fr-FR" alt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Idée 3  / Immersion terrain DAAC / CAP SCIENCES  par</a:t>
            </a: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Adeline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Entraygues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Segui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RDV TELEPHONIQUE 30 Septembre 2022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WILLIAM GASSIEN Professeur relais du Second degré à CAPSCIENCES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Projet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Capsciences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sont portés par la DAAC = Culture scientifique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Proposition d’un stage de formation : formation hybride sur Magister  en présentiel à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Capsciences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sur deux jours.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Possibilité d’accès à la plate-forme </a:t>
            </a:r>
            <a:r>
              <a:rPr lang="fr-FR" sz="16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Magister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aux contenus de formation. 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Présentation et potentialités du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FabLab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et les machines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Les professeurs relais participent à la rédaction des dossiers pédagogiques des exposition de Cap Sciences</a:t>
            </a:r>
          </a:p>
        </p:txBody>
      </p:sp>
    </p:spTree>
    <p:extLst>
      <p:ext uri="{BB962C8B-B14F-4D97-AF65-F5344CB8AC3E}">
        <p14:creationId xmlns:p14="http://schemas.microsoft.com/office/powerpoint/2010/main" val="1637791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636" y="724395"/>
            <a:ext cx="6448302" cy="712519"/>
          </a:xfrm>
        </p:spPr>
        <p:txBody>
          <a:bodyPr/>
          <a:lstStyle/>
          <a:p>
            <a:r>
              <a:rPr lang="fr-FR" dirty="0"/>
              <a:t> PISTES :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042043F-3908-1C27-4336-4A19E6835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2504" y="3225928"/>
            <a:ext cx="8134597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239776-FDFB-EA34-4440-FCC2B03E9971}"/>
              </a:ext>
            </a:extLst>
          </p:cNvPr>
          <p:cNvSpPr txBox="1"/>
          <p:nvPr/>
        </p:nvSpPr>
        <p:spPr>
          <a:xfrm>
            <a:off x="570017" y="1436914"/>
            <a:ext cx="7888184" cy="4383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fr-FR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fr-FR" altLang="fr-FR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Idée 3 suite   / Immersion terrain DAAC / CAP SCIENCES  par </a:t>
            </a:r>
            <a:endParaRPr lang="fr-FR" altLang="fr-FR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Adeline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Entraygues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Segui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Environ une dizaine de classe engagées sur des projets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FabLab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Lycée, Lycée Pro et collèges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Existe aussi des projets du premier degré 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Projet  sur place au FABLAB de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Capsiences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soit avec le </a:t>
            </a:r>
            <a:r>
              <a:rPr lang="fr-FR" sz="16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FABlab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itinérant avec un animateur médiateur scientifique. 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Déplacement d’une imprimante 3D et de deux découpes LASER et VINYL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Deux axes de projet FABLAB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Créer et innover avec une FABLAB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Programmation (ROBOCUP)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59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6508377" cy="2646218"/>
          </a:xfrm>
        </p:spPr>
        <p:txBody>
          <a:bodyPr/>
          <a:lstStyle/>
          <a:p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 SYNTHESE </a:t>
            </a:r>
            <a:br>
              <a:rPr lang="fr-FR" dirty="0"/>
            </a:br>
            <a:r>
              <a:rPr lang="fr-FR" dirty="0"/>
              <a:t>Axe 3 : matière documentation et plateforme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646218"/>
            <a:ext cx="6508377" cy="3479945"/>
          </a:xfrm>
        </p:spPr>
        <p:txBody>
          <a:bodyPr>
            <a:normAutofit fontScale="25000" lnSpcReduction="20000"/>
          </a:bodyPr>
          <a:lstStyle/>
          <a:p>
            <a:endParaRPr lang="fr-FR" sz="3300" dirty="0"/>
          </a:p>
          <a:p>
            <a:r>
              <a:rPr lang="fr-FR" sz="2500" dirty="0"/>
              <a:t> </a:t>
            </a:r>
            <a:r>
              <a:rPr lang="fr-FR" sz="5000" dirty="0"/>
              <a:t>Notre  sous groupe est composé  de</a:t>
            </a:r>
          </a:p>
          <a:p>
            <a:r>
              <a:rPr lang="fr-FR" sz="5000" dirty="0"/>
              <a:t> Alexandre  LICATA, Cap Sciences, médiateur  et </a:t>
            </a:r>
            <a:r>
              <a:rPr lang="fr-FR" sz="5000" dirty="0" err="1"/>
              <a:t>fabmanager</a:t>
            </a:r>
            <a:r>
              <a:rPr lang="fr-FR" sz="5000" dirty="0"/>
              <a:t>  2022 </a:t>
            </a:r>
          </a:p>
          <a:p>
            <a:r>
              <a:rPr lang="fr-FR" sz="5000" dirty="0"/>
              <a:t> Pierre Grange  PRADERAS , </a:t>
            </a:r>
            <a:r>
              <a:rPr lang="fr-FR" sz="5000" dirty="0" err="1"/>
              <a:t>Co@habit</a:t>
            </a:r>
            <a:r>
              <a:rPr lang="fr-FR" sz="5000" dirty="0"/>
              <a:t>, médiateur et </a:t>
            </a:r>
            <a:r>
              <a:rPr lang="fr-FR" sz="5000"/>
              <a:t>fabmanager</a:t>
            </a:r>
            <a:r>
              <a:rPr lang="fr-FR" sz="5000" dirty="0"/>
              <a:t> </a:t>
            </a:r>
          </a:p>
          <a:p>
            <a:r>
              <a:rPr lang="fr-FR" sz="5000" dirty="0"/>
              <a:t>Adeline ENTRAYGUES-SEGUI, Docteure  en SIC , Chargée de mission, EAFC / CARDIE Rectorat Bordeaux, chercheure associée MICA-ICIN, Université Bordeau Montaigne.</a:t>
            </a:r>
          </a:p>
          <a:p>
            <a:r>
              <a:rPr lang="fr-FR" sz="5000" dirty="0"/>
              <a:t>Catherine PASCAL, MCF MICA ICIN FABLABMORE ANR, RESP. AXE 3  </a:t>
            </a:r>
          </a:p>
          <a:p>
            <a:r>
              <a:rPr lang="fr-FR" sz="5000" b="1" dirty="0"/>
              <a:t> MERCI à toute l’équipe Axe 3 qui a œuvré pour cette première étape !</a:t>
            </a:r>
            <a:r>
              <a:rPr lang="fr-FR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8907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5636" y="724395"/>
            <a:ext cx="6448302" cy="712519"/>
          </a:xfrm>
        </p:spPr>
        <p:txBody>
          <a:bodyPr/>
          <a:lstStyle/>
          <a:p>
            <a:r>
              <a:rPr lang="fr-FR" dirty="0"/>
              <a:t> PISTES :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B042043F-3908-1C27-4336-4A19E68355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42504" y="3225928"/>
            <a:ext cx="8134597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ct val="115000"/>
              </a:lnSpc>
              <a:buNone/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239776-FDFB-EA34-4440-FCC2B03E9971}"/>
              </a:ext>
            </a:extLst>
          </p:cNvPr>
          <p:cNvSpPr txBox="1"/>
          <p:nvPr/>
        </p:nvSpPr>
        <p:spPr>
          <a:xfrm>
            <a:off x="570017" y="1436914"/>
            <a:ext cx="7888184" cy="519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fr-FR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3</a:t>
            </a:r>
            <a:r>
              <a:rPr lang="fr-FR" altLang="fr-FR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Idée 3 suite   / Immersion terrain DAAC / CAP SCIENCES  par</a:t>
            </a: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Adeline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Entraygues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fr-FR" altLang="fr-FR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Segui</a:t>
            </a: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kumimoji="0" lang="fr-FR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Trois temps du projet de classe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Première visite à </a:t>
            </a:r>
            <a:r>
              <a:rPr lang="fr-FR" sz="1600" u="none" strike="noStrike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Capsciences</a:t>
            </a:r>
            <a:endParaRPr lang="fr-FR" sz="1600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Machine, logiciel, ce qui est possible de faire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Ensuite, travail en classe sur une période d’environ 3 mois sur le projet, pour création des fichiers informatiques  (logiciel INKSCAPE)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Existe des tuto pour les enseignants qui maitrisent souvent les logiciels ( prof scientifique)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fr-FR" sz="16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Retour à CAP SCIENCES ou FABLAB itinérant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pour Production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RDV le 07 Octobre à CAPSCIENCES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Visite et rencontre avec le FABLAB Manager qui gère les projets et les visites des classes</a:t>
            </a:r>
          </a:p>
          <a:p>
            <a:pPr>
              <a:lnSpc>
                <a:spcPct val="115000"/>
              </a:lnSpc>
            </a:pPr>
            <a:r>
              <a:rPr lang="fr-FR" sz="16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endParaRPr lang="fr-F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5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Conclusion en forme d’ouverture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Approche </a:t>
            </a:r>
            <a:r>
              <a:rPr lang="fr-FR" dirty="0" err="1"/>
              <a:t>poïetique</a:t>
            </a:r>
            <a:r>
              <a:rPr lang="fr-FR"/>
              <a:t>  / </a:t>
            </a:r>
            <a:r>
              <a:rPr lang="fr-FR" b="1"/>
              <a:t>poïétique</a:t>
            </a:r>
            <a:r>
              <a:rPr lang="fr-FR" dirty="0"/>
              <a:t> \</a:t>
            </a:r>
            <a:r>
              <a:rPr lang="fr-FR" dirty="0" err="1"/>
              <a:t>pɔ.je.tik</a:t>
            </a:r>
            <a:r>
              <a:rPr lang="fr-FR" dirty="0"/>
              <a:t>\ </a:t>
            </a:r>
            <a:r>
              <a:rPr lang="fr-FR" i="1" dirty="0"/>
              <a:t>féminin / https://</a:t>
            </a:r>
            <a:r>
              <a:rPr lang="fr-FR" i="1" dirty="0" err="1"/>
              <a:t>www.lalanguefrancaise.com</a:t>
            </a:r>
            <a:r>
              <a:rPr lang="fr-FR" i="1" dirty="0"/>
              <a:t>/dictionnaire/</a:t>
            </a:r>
            <a:r>
              <a:rPr lang="fr-FR" i="1" dirty="0" err="1"/>
              <a:t>definition</a:t>
            </a:r>
            <a:r>
              <a:rPr lang="fr-FR" i="1" dirty="0"/>
              <a:t>/</a:t>
            </a:r>
            <a:r>
              <a:rPr lang="fr-FR" i="1" dirty="0" err="1"/>
              <a:t>poietique</a:t>
            </a:r>
            <a:endParaRPr lang="fr-FR" dirty="0"/>
          </a:p>
          <a:p>
            <a:r>
              <a:rPr lang="fr-FR" dirty="0"/>
              <a:t>Étude des potentialités inscrites dans une situation donnée, et qui débouche sur une création nouvelle.</a:t>
            </a:r>
          </a:p>
          <a:p>
            <a:r>
              <a:rPr lang="fr-FR" i="1" dirty="0"/>
              <a:t>(Arts)</a:t>
            </a:r>
            <a:r>
              <a:rPr lang="fr-FR" dirty="0"/>
              <a:t> Étude des processus de création.</a:t>
            </a:r>
          </a:p>
          <a:p>
            <a:pPr lvl="1"/>
            <a:r>
              <a:rPr lang="fr-FR" i="1" dirty="0"/>
              <a:t>L'auteur René </a:t>
            </a:r>
            <a:r>
              <a:rPr lang="fr-FR" i="1" dirty="0" err="1"/>
              <a:t>Passeron</a:t>
            </a:r>
            <a:r>
              <a:rPr lang="fr-FR" i="1" dirty="0"/>
              <a:t> y consacra  texte et colloque,  </a:t>
            </a:r>
            <a:r>
              <a:rPr lang="fr-FR" b="1" i="1" dirty="0"/>
              <a:t> La poïétique </a:t>
            </a:r>
            <a:r>
              <a:rPr lang="fr-FR" b="1" dirty="0"/>
              <a:t>exprime pour Valery une valorisation  créatrice</a:t>
            </a:r>
            <a:r>
              <a:rPr lang="fr-FR" dirty="0"/>
              <a:t>.</a:t>
            </a:r>
            <a:endParaRPr lang="fr-FR" i="1" dirty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465773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1066800"/>
            <a:ext cx="6508377" cy="1143000"/>
          </a:xfrm>
        </p:spPr>
        <p:txBody>
          <a:bodyPr/>
          <a:lstStyle/>
          <a:p>
            <a:r>
              <a:rPr lang="fr-FR" dirty="0"/>
              <a:t> Bibliographie complémentaire 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r-FR" sz="2600" dirty="0"/>
          </a:p>
          <a:p>
            <a:r>
              <a:rPr lang="fr-FR" sz="2600" dirty="0"/>
              <a:t> </a:t>
            </a:r>
            <a:r>
              <a:rPr lang="fr-FR" sz="2600" dirty="0" err="1"/>
              <a:t>Basso</a:t>
            </a:r>
            <a:r>
              <a:rPr lang="fr-FR" sz="2600" dirty="0"/>
              <a:t> </a:t>
            </a:r>
            <a:r>
              <a:rPr lang="fr-FR" sz="2600" dirty="0" err="1"/>
              <a:t>Fossali</a:t>
            </a:r>
            <a:r>
              <a:rPr lang="fr-FR" sz="2600" dirty="0"/>
              <a:t> Pierluigi, (2017), </a:t>
            </a:r>
            <a:r>
              <a:rPr lang="fr-FR" sz="2600" i="1" dirty="0"/>
              <a:t> Vers une écologie sémiotique de la culture. Perception, gestion et réappropriation du sens, </a:t>
            </a:r>
            <a:r>
              <a:rPr lang="fr-FR" sz="2600" dirty="0"/>
              <a:t>Limoges, Lambert-Lucas, coll. Sémiologie et sémiotique, 2017, 656 pages</a:t>
            </a:r>
          </a:p>
          <a:p>
            <a:r>
              <a:rPr lang="fr-FR" sz="2600" dirty="0" err="1"/>
              <a:t>Durampart</a:t>
            </a:r>
            <a:r>
              <a:rPr lang="fr-FR" sz="2600" dirty="0"/>
              <a:t> M. (2015). “Sur les origines et l’</a:t>
            </a:r>
            <a:r>
              <a:rPr lang="fr-FR" sz="2600" dirty="0" err="1"/>
              <a:t>évolution</a:t>
            </a:r>
            <a:r>
              <a:rPr lang="fr-FR" sz="2600" dirty="0"/>
              <a:t> des sciences de l’information et de la communication”. </a:t>
            </a:r>
            <a:r>
              <a:rPr lang="fr-FR" sz="2600" dirty="0" err="1"/>
              <a:t>Hermé̀s</a:t>
            </a:r>
            <a:r>
              <a:rPr lang="fr-FR" sz="2600" dirty="0"/>
              <a:t>. La Revue /1 (n° 71), p.31 – 40. https://</a:t>
            </a:r>
            <a:r>
              <a:rPr lang="fr-FR" sz="2600" dirty="0" err="1"/>
              <a:t>www.cairn.info</a:t>
            </a:r>
            <a:r>
              <a:rPr lang="fr-FR" sz="2600" dirty="0"/>
              <a:t>/revue-hermes-la-revue-2015-1-page-31.htm </a:t>
            </a:r>
          </a:p>
          <a:p>
            <a:endParaRPr lang="fr-FR" sz="3200" b="1" i="1" dirty="0"/>
          </a:p>
          <a:p>
            <a:endParaRPr lang="fr-FR" sz="3200" dirty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911416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Caune, Jean, (1995</a:t>
            </a:r>
            <a:r>
              <a:rPr lang="fr-FR" i="1" dirty="0"/>
              <a:t>), Culture et communication : Convergences théoriques et lieux de</a:t>
            </a:r>
            <a:br>
              <a:rPr lang="fr-FR" sz="3200" i="1" dirty="0"/>
            </a:br>
            <a:r>
              <a:rPr lang="fr-FR" i="1" dirty="0"/>
              <a:t>médiation</a:t>
            </a:r>
            <a:r>
              <a:rPr lang="fr-FR" dirty="0"/>
              <a:t>. Grenoble : Presses universitaires de Grenoble (coll. « La communication en plus »).</a:t>
            </a:r>
          </a:p>
          <a:p>
            <a:r>
              <a:rPr lang="fr-FR" dirty="0"/>
              <a:t>Caune, Jean, (1999</a:t>
            </a:r>
            <a:r>
              <a:rPr lang="fr-FR" i="1" dirty="0"/>
              <a:t>),  Pour une éthique de la médiation. Le sens des pratiques culturelles.</a:t>
            </a:r>
            <a:br>
              <a:rPr lang="fr-FR" sz="3200" dirty="0"/>
            </a:br>
            <a:r>
              <a:rPr lang="fr-FR" dirty="0"/>
              <a:t>Grenoble : Presses universitaires de Grenoble (coll. « </a:t>
            </a:r>
            <a:r>
              <a:rPr lang="fr-FR" dirty="0" err="1"/>
              <a:t>Communication,médias</a:t>
            </a:r>
            <a:r>
              <a:rPr lang="fr-FR" dirty="0"/>
              <a:t> et sociétés »).</a:t>
            </a:r>
          </a:p>
          <a:p>
            <a:r>
              <a:rPr lang="fr-FR" dirty="0" err="1"/>
              <a:t>Citton</a:t>
            </a:r>
            <a:r>
              <a:rPr lang="fr-FR" dirty="0"/>
              <a:t> Yves, (2012),  </a:t>
            </a:r>
            <a:r>
              <a:rPr lang="fr-FR" i="1" dirty="0"/>
              <a:t>Gestes d’Humanités. Anthropologie sauvage de nos expériences esthétiques</a:t>
            </a:r>
            <a:r>
              <a:rPr lang="fr-FR" dirty="0"/>
              <a:t>, Paris, Armand Colin, Le Temps des idées. </a:t>
            </a:r>
          </a:p>
          <a:p>
            <a:r>
              <a:rPr lang="fr-FR" dirty="0" err="1"/>
              <a:t>Coman</a:t>
            </a:r>
            <a:r>
              <a:rPr lang="fr-FR" dirty="0"/>
              <a:t>, </a:t>
            </a:r>
            <a:r>
              <a:rPr lang="fr-FR" dirty="0" err="1"/>
              <a:t>Mihai</a:t>
            </a:r>
            <a:r>
              <a:rPr lang="fr-FR" dirty="0"/>
              <a:t>, (2003),</a:t>
            </a:r>
            <a:r>
              <a:rPr lang="fr-FR" i="1" dirty="0"/>
              <a:t> Pour une anthropologie des médias</a:t>
            </a:r>
            <a:r>
              <a:rPr lang="fr-FR" dirty="0"/>
              <a:t>. Grenoble : Presses universitaires de Grenoble</a:t>
            </a:r>
            <a:endParaRPr lang="fr-FR" sz="3200" dirty="0"/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207450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fr-FR" dirty="0"/>
          </a:p>
          <a:p>
            <a:r>
              <a:rPr lang="fr-FR" dirty="0"/>
              <a:t> Jeanneret  Yves, (2011),  </a:t>
            </a:r>
            <a:r>
              <a:rPr lang="fr-FR" i="1" dirty="0" err="1"/>
              <a:t>Y-a-t’il</a:t>
            </a:r>
            <a:r>
              <a:rPr lang="fr-FR" i="1" dirty="0"/>
              <a:t> ( vraiment)  des technologies de l’information? </a:t>
            </a:r>
            <a:r>
              <a:rPr lang="fr-FR" dirty="0"/>
              <a:t>, Paris, Septentrion. </a:t>
            </a:r>
          </a:p>
          <a:p>
            <a:r>
              <a:rPr lang="fr-FR" dirty="0" err="1"/>
              <a:t>Davallon</a:t>
            </a:r>
            <a:r>
              <a:rPr lang="fr-FR" dirty="0"/>
              <a:t>,  Jean ( 2004) , « La communication en </a:t>
            </a:r>
            <a:r>
              <a:rPr lang="fr-FR" dirty="0" err="1"/>
              <a:t>procés</a:t>
            </a:r>
            <a:r>
              <a:rPr lang="fr-FR" dirty="0"/>
              <a:t> » , </a:t>
            </a:r>
            <a:r>
              <a:rPr lang="fr-FR" i="1" dirty="0"/>
              <a:t>Médiation et Information,</a:t>
            </a:r>
            <a:r>
              <a:rPr lang="fr-FR" dirty="0"/>
              <a:t> MEI, n°  19,  2004,  p. 37-59</a:t>
            </a:r>
          </a:p>
          <a:p>
            <a:r>
              <a:rPr lang="fr-FR" dirty="0" err="1">
                <a:effectLst/>
                <a:ea typeface="Times New Roman" panose="02020603050405020304" pitchFamily="18" charset="0"/>
              </a:rPr>
              <a:t>Lorre</a:t>
            </a:r>
            <a:r>
              <a:rPr lang="fr-FR" dirty="0">
                <a:effectLst/>
                <a:ea typeface="Times New Roman" panose="02020603050405020304" pitchFamily="18" charset="0"/>
              </a:rPr>
              <a:t> B</a:t>
            </a:r>
            <a:r>
              <a:rPr lang="fr-FR" i="1" dirty="0">
                <a:effectLst/>
                <a:ea typeface="Times New Roman" panose="02020603050405020304" pitchFamily="18" charset="0"/>
              </a:rPr>
              <a:t>, </a:t>
            </a:r>
            <a:r>
              <a:rPr lang="fr-FR" dirty="0">
                <a:effectLst/>
                <a:ea typeface="Times New Roman" panose="02020603050405020304" pitchFamily="18" charset="0"/>
              </a:rPr>
              <a:t>(2022), Préface de Geneviève Vidal,  </a:t>
            </a:r>
            <a:r>
              <a:rPr lang="fr-FR" i="1" dirty="0">
                <a:effectLst/>
                <a:ea typeface="Times New Roman" panose="02020603050405020304" pitchFamily="18" charset="0"/>
              </a:rPr>
              <a:t>Innovation et Education , Abécédaire des dispositifs </a:t>
            </a:r>
            <a:r>
              <a:rPr lang="fr-FR" i="1" dirty="0" err="1">
                <a:effectLst/>
                <a:ea typeface="Times New Roman" panose="02020603050405020304" pitchFamily="18" charset="0"/>
              </a:rPr>
              <a:t>socio-techniques</a:t>
            </a:r>
            <a:r>
              <a:rPr lang="fr-FR" i="1" dirty="0">
                <a:effectLst/>
                <a:ea typeface="Times New Roman" panose="02020603050405020304" pitchFamily="18" charset="0"/>
              </a:rPr>
              <a:t> numériques et d’apprentissage dans les organisations, </a:t>
            </a:r>
            <a:r>
              <a:rPr lang="fr-FR" dirty="0">
                <a:effectLst/>
                <a:ea typeface="Times New Roman" panose="02020603050405020304" pitchFamily="18" charset="0"/>
              </a:rPr>
              <a:t>Paris, L’Harmattan   / Chap.5 Fablab  : de la fabrication  numérique à la co-construction des connaissances pp. 83-95,(Auteurs cités pour étude de cas : V.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Liquète</a:t>
            </a:r>
            <a:r>
              <a:rPr lang="fr-FR" dirty="0">
                <a:effectLst/>
                <a:ea typeface="Times New Roman" panose="02020603050405020304" pitchFamily="18" charset="0"/>
              </a:rPr>
              <a:t>, C. Capelle, 2019.) ;-)</a:t>
            </a:r>
          </a:p>
          <a:p>
            <a:pPr marL="0" indent="0">
              <a:buNone/>
            </a:pPr>
            <a:r>
              <a:rPr lang="fr-FR" dirty="0">
                <a:effectLst/>
                <a:ea typeface="Times New Roman" panose="02020603050405020304" pitchFamily="18" charset="0"/>
              </a:rPr>
              <a:t> 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227573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sz="3200" dirty="0"/>
              <a:t>Merci de votre écoute et de vos échanges. </a:t>
            </a:r>
          </a:p>
        </p:txBody>
      </p:sp>
    </p:spTree>
    <p:extLst>
      <p:ext uri="{BB962C8B-B14F-4D97-AF65-F5344CB8AC3E}">
        <p14:creationId xmlns:p14="http://schemas.microsoft.com/office/powerpoint/2010/main" val="334957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0"/>
            <a:ext cx="6508377" cy="2646218"/>
          </a:xfrm>
        </p:spPr>
        <p:txBody>
          <a:bodyPr/>
          <a:lstStyle/>
          <a:p>
            <a:r>
              <a:rPr lang="fr-FR" dirty="0"/>
              <a:t> </a:t>
            </a: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br>
              <a:rPr lang="fr-FR" dirty="0"/>
            </a:br>
            <a:r>
              <a:rPr lang="fr-FR" dirty="0"/>
              <a:t> PLAN </a:t>
            </a:r>
            <a:br>
              <a:rPr lang="fr-FR" dirty="0"/>
            </a:br>
            <a:r>
              <a:rPr lang="fr-FR" dirty="0"/>
              <a:t>Axe 3 : matière documentation  et plateforme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2646218"/>
            <a:ext cx="6508377" cy="3479945"/>
          </a:xfrm>
        </p:spPr>
        <p:txBody>
          <a:bodyPr>
            <a:normAutofit fontScale="55000" lnSpcReduction="20000"/>
          </a:bodyPr>
          <a:lstStyle/>
          <a:p>
            <a:endParaRPr lang="fr-FR" sz="3300" dirty="0"/>
          </a:p>
          <a:p>
            <a:r>
              <a:rPr lang="fr-FR" sz="5000" dirty="0">
                <a:solidFill>
                  <a:schemeClr val="accent1">
                    <a:lumMod val="75000"/>
                  </a:schemeClr>
                </a:solidFill>
              </a:rPr>
              <a:t>ETAT DE LA QUESTION </a:t>
            </a:r>
          </a:p>
          <a:p>
            <a:r>
              <a:rPr lang="fr-FR" sz="5000" dirty="0">
                <a:solidFill>
                  <a:schemeClr val="accent1">
                    <a:lumMod val="75000"/>
                  </a:schemeClr>
                </a:solidFill>
              </a:rPr>
              <a:t>ETAT DES LIEUX </a:t>
            </a:r>
          </a:p>
          <a:p>
            <a:r>
              <a:rPr lang="fr-FR" sz="5000" dirty="0">
                <a:solidFill>
                  <a:schemeClr val="accent1">
                    <a:lumMod val="75000"/>
                  </a:schemeClr>
                </a:solidFill>
              </a:rPr>
              <a:t>PROBLEMES </a:t>
            </a:r>
          </a:p>
          <a:p>
            <a:r>
              <a:rPr lang="fr-FR" sz="5000" dirty="0">
                <a:solidFill>
                  <a:schemeClr val="accent1">
                    <a:lumMod val="75000"/>
                  </a:schemeClr>
                </a:solidFill>
              </a:rPr>
              <a:t>PISTES</a:t>
            </a:r>
          </a:p>
          <a:p>
            <a:r>
              <a:rPr lang="fr-FR" sz="5000" dirty="0">
                <a:solidFill>
                  <a:schemeClr val="accent1">
                    <a:lumMod val="75000"/>
                  </a:schemeClr>
                </a:solidFill>
              </a:rPr>
              <a:t>BIBLIOGRAPHIE COMPLEMENTAIRE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27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 LA QUESTION , C P 17 7 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b="1" dirty="0"/>
              <a:t>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 1 /  Article sur fablab et sur nos nos préoccupations /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médiation, remédiation réseaux  v séance 1 Groupe FABLAB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https://www.cairn.info/revue-cahiers-de-l-action-2017-1-page-15.htm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 2 /Art fablab et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réseaux industries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https://www.cairn.info/revue-innovations-2015-2-page-165.htm?contenu=resume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ART 3 /Art 3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importance  sur hypothèse  1 écosystème/ hypothèse  2 interactions du fablab avec acteurs de l’ écosystème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https://www.cairn.info/revue-reseaux-2016-2-page-81.htm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86422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 LA QUESTION , C P 17 7 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b="1" dirty="0"/>
              <a:t>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ART 4 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Hybridité du contenu  et de la politique Fablab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https://www.cairn.info/revue-projectique-2018-1-page-41.htm?contenu=resume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ART 5  Recherche sur </a:t>
            </a:r>
            <a:r>
              <a:rPr lang="fr-FR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ablab en tant que donnée : pratiques très intéressantes 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https://notesondesign.org/cairn-une-table-de-donnees-sur-les-pratiques-dans-les-fablabs-par-pauline-gourlet/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 6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Fablab  connaissance et valeurs de l’entreprise</a:t>
            </a:r>
            <a:b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fr-FR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https://www.cairn.info/revue-francaise-de-gestion-2019-2-page-97.htm?contenu=resume</a:t>
            </a:r>
            <a:r>
              <a:rPr lang="fr-FR" dirty="0">
                <a:effectLst/>
              </a:rPr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83197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 LA QUESTION , C P 17 7 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b="1" dirty="0"/>
              <a:t> 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ART 7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Smart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cities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et Fablab pistes 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https://www.cairn.info/revue-management-des-technologies-organisationnelles-2020-2-page-89.html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 8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Fablab et communautés et tiers lieux  A creuser importantes ambigüités possibles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https://www.cairn.info/revue-marche-et-organisations-2016-1-page-171.htm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ART 9  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FABLABS et </a:t>
            </a:r>
            <a:r>
              <a:rPr lang="fr-FR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makers</a:t>
            </a:r>
            <a:r>
              <a:rPr lang="fr-F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USA vs Europe, approche historique et comparative</a:t>
            </a: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fr-FR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https://www.cairn.info/revue-rimhe-2019-4-page-99.htm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6081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 LA QUESTION , C P 17 7 2022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REFERENCES  THEMATIQUE OUVRAGE  : </a:t>
            </a:r>
          </a:p>
          <a:p>
            <a:pPr marL="0" indent="0">
              <a:buNone/>
            </a:pPr>
            <a:endParaRPr lang="fr-FR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 err="1">
                <a:effectLst/>
                <a:ea typeface="Times New Roman" panose="02020603050405020304" pitchFamily="18" charset="0"/>
              </a:rPr>
              <a:t>Lorre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 B</a:t>
            </a:r>
            <a:r>
              <a:rPr lang="fr-FR" sz="1800" i="1" dirty="0">
                <a:effectLst/>
                <a:ea typeface="Times New Roman" panose="02020603050405020304" pitchFamily="18" charset="0"/>
              </a:rPr>
              <a:t>, 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(2022), Préface de Geneviève Vidal,  </a:t>
            </a:r>
            <a:r>
              <a:rPr lang="fr-FR" sz="1800" i="1" dirty="0">
                <a:effectLst/>
                <a:ea typeface="Times New Roman" panose="02020603050405020304" pitchFamily="18" charset="0"/>
              </a:rPr>
              <a:t>Innovation et Education , Abécédaire des dispositifs </a:t>
            </a:r>
            <a:r>
              <a:rPr lang="fr-FR" sz="1800" i="1" dirty="0" err="1">
                <a:effectLst/>
                <a:ea typeface="Times New Roman" panose="02020603050405020304" pitchFamily="18" charset="0"/>
              </a:rPr>
              <a:t>socio-techniques</a:t>
            </a:r>
            <a:r>
              <a:rPr lang="fr-FR" sz="1800" i="1" dirty="0">
                <a:effectLst/>
                <a:ea typeface="Times New Roman" panose="02020603050405020304" pitchFamily="18" charset="0"/>
              </a:rPr>
              <a:t> numériques et d’apprentissage dans les organisations, 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Paris, L’Harmattan   / Chap.5 Fablab  : de la fabrication  numérique à la co-construction des connaissances pp. 83-95,(Auteurs cités pour étude de cas : V. </a:t>
            </a:r>
            <a:r>
              <a:rPr lang="fr-FR" sz="1800" dirty="0" err="1">
                <a:effectLst/>
                <a:ea typeface="Times New Roman" panose="02020603050405020304" pitchFamily="18" charset="0"/>
              </a:rPr>
              <a:t>Liquète</a:t>
            </a:r>
            <a:r>
              <a:rPr lang="fr-FR" sz="1800" dirty="0">
                <a:effectLst/>
                <a:ea typeface="Times New Roman" panose="02020603050405020304" pitchFamily="18" charset="0"/>
              </a:rPr>
              <a:t>, C. Capelle, 2019.) ;-)</a:t>
            </a: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fr-F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90341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 ETAT DES LIEUX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 Etat des lieux : le 21 7 2022</a:t>
            </a:r>
          </a:p>
          <a:p>
            <a:r>
              <a:rPr lang="fr-FR" b="1" dirty="0"/>
              <a:t> Visite de </a:t>
            </a:r>
            <a:r>
              <a:rPr lang="fr-FR" b="1" dirty="0" err="1"/>
              <a:t>Co@habit</a:t>
            </a:r>
            <a:r>
              <a:rPr lang="fr-FR" b="1" dirty="0"/>
              <a:t>,  IUT, Pierre </a:t>
            </a:r>
            <a:r>
              <a:rPr lang="fr-FR" b="1" dirty="0" err="1"/>
              <a:t>Grangé-Praderas</a:t>
            </a:r>
            <a:r>
              <a:rPr lang="fr-FR" b="1" dirty="0"/>
              <a:t> et explicitation des outils et dispositifs du </a:t>
            </a:r>
            <a:r>
              <a:rPr lang="fr-FR" b="1" dirty="0" err="1"/>
              <a:t>Fab</a:t>
            </a:r>
            <a:r>
              <a:rPr lang="fr-FR" b="1" dirty="0"/>
              <a:t> </a:t>
            </a:r>
            <a:r>
              <a:rPr lang="fr-FR" b="1" dirty="0" err="1"/>
              <a:t>lab</a:t>
            </a:r>
            <a:r>
              <a:rPr lang="fr-FR" b="1" dirty="0"/>
              <a:t> de Cap Sciences, avec la présence de Alexandre </a:t>
            </a:r>
            <a:r>
              <a:rPr lang="fr-FR" b="1" dirty="0" err="1"/>
              <a:t>Licata</a:t>
            </a:r>
            <a:r>
              <a:rPr lang="fr-FR" b="1" dirty="0"/>
              <a:t>.</a:t>
            </a:r>
          </a:p>
          <a:p>
            <a:r>
              <a:rPr lang="fr-FR" b="1" dirty="0"/>
              <a:t>Echanges et constats  : Formats et supports à revisiter  voire à transformer. </a:t>
            </a:r>
          </a:p>
        </p:txBody>
      </p:sp>
    </p:spTree>
    <p:extLst>
      <p:ext uri="{BB962C8B-B14F-4D97-AF65-F5344CB8AC3E}">
        <p14:creationId xmlns:p14="http://schemas.microsoft.com/office/powerpoint/2010/main" val="936453779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727</TotalTime>
  <Words>1637</Words>
  <Application>Microsoft Macintosh PowerPoint</Application>
  <PresentationFormat>Affichage à l'écran (4:3)</PresentationFormat>
  <Paragraphs>186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Century Gothic</vt:lpstr>
      <vt:lpstr>Times New Roman</vt:lpstr>
      <vt:lpstr>Wingdings 2</vt:lpstr>
      <vt:lpstr>Plaza</vt:lpstr>
      <vt:lpstr>Présentation PowerPoint</vt:lpstr>
      <vt:lpstr>       </vt:lpstr>
      <vt:lpstr>       SYNTHESE  Axe 3 : matière documentation et plateforme</vt:lpstr>
      <vt:lpstr>       PLAN  Axe 3 : matière documentation  et plateforme</vt:lpstr>
      <vt:lpstr>  ETAT DE LA QUESTION , C P 17 7 2022 </vt:lpstr>
      <vt:lpstr>  ETAT DE LA QUESTION , C P 17 7 2022 </vt:lpstr>
      <vt:lpstr>  ETAT DE LA QUESTION , C P 17 7 2022 </vt:lpstr>
      <vt:lpstr>  ETAT DE LA QUESTION , C P 17 7 2022 </vt:lpstr>
      <vt:lpstr>  ETAT DES LIEUX </vt:lpstr>
      <vt:lpstr>  ETAT DES LIEUX </vt:lpstr>
      <vt:lpstr>  ETAT DES LIEUX </vt:lpstr>
      <vt:lpstr>  ETAT DES LIEUX </vt:lpstr>
      <vt:lpstr>  ETAT DES LIEUX </vt:lpstr>
      <vt:lpstr>  ETAT DES LIEUX </vt:lpstr>
      <vt:lpstr>  ETAT DES LIEUX </vt:lpstr>
      <vt:lpstr> Enjeux et Défis  </vt:lpstr>
      <vt:lpstr> Enjeux et Défis  </vt:lpstr>
      <vt:lpstr> Enjeux et Défis  </vt:lpstr>
      <vt:lpstr> Enjeux et Défis  </vt:lpstr>
      <vt:lpstr> Enjeux et Défis  </vt:lpstr>
      <vt:lpstr> Enjeux et Défis  </vt:lpstr>
      <vt:lpstr> Enjeux et Défis  </vt:lpstr>
      <vt:lpstr> Enjeux et Défis  </vt:lpstr>
      <vt:lpstr> Enjeux et Défis  </vt:lpstr>
      <vt:lpstr> Enjeux et Défis  </vt:lpstr>
      <vt:lpstr>PROBLEMES SOULEVES</vt:lpstr>
      <vt:lpstr> PISTES</vt:lpstr>
      <vt:lpstr> PISTES :</vt:lpstr>
      <vt:lpstr> PISTES :</vt:lpstr>
      <vt:lpstr> PISTES :</vt:lpstr>
      <vt:lpstr> Conclusion en forme d’ouverture </vt:lpstr>
      <vt:lpstr> Bibliographie complémentaire   </vt:lpstr>
      <vt:lpstr> </vt:lpstr>
      <vt:lpstr> 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catherine</dc:creator>
  <cp:lastModifiedBy>Microsoft Office User</cp:lastModifiedBy>
  <cp:revision>62</cp:revision>
  <cp:lastPrinted>2021-10-22T14:17:38Z</cp:lastPrinted>
  <dcterms:created xsi:type="dcterms:W3CDTF">2021-05-29T10:19:53Z</dcterms:created>
  <dcterms:modified xsi:type="dcterms:W3CDTF">2022-10-01T11:15:03Z</dcterms:modified>
</cp:coreProperties>
</file>